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9"/>
  </p:handoutMasterIdLst>
  <p:sldIdLst>
    <p:sldId id="257" r:id="rId3"/>
    <p:sldId id="389" r:id="rId5"/>
    <p:sldId id="390" r:id="rId6"/>
    <p:sldId id="457" r:id="rId7"/>
    <p:sldId id="433" r:id="rId8"/>
    <p:sldId id="435" r:id="rId9"/>
    <p:sldId id="345" r:id="rId10"/>
    <p:sldId id="438" r:id="rId11"/>
    <p:sldId id="458" r:id="rId12"/>
    <p:sldId id="459" r:id="rId13"/>
    <p:sldId id="439" r:id="rId14"/>
    <p:sldId id="440" r:id="rId15"/>
    <p:sldId id="441" r:id="rId16"/>
    <p:sldId id="442" r:id="rId17"/>
    <p:sldId id="443" r:id="rId18"/>
    <p:sldId id="444" r:id="rId19"/>
    <p:sldId id="445" r:id="rId20"/>
    <p:sldId id="446" r:id="rId21"/>
    <p:sldId id="450" r:id="rId22"/>
    <p:sldId id="416" r:id="rId23"/>
    <p:sldId id="451" r:id="rId24"/>
    <p:sldId id="453" r:id="rId25"/>
    <p:sldId id="454" r:id="rId26"/>
    <p:sldId id="455" r:id="rId27"/>
    <p:sldId id="456"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DFF"/>
    <a:srgbClr val="31809F"/>
    <a:srgbClr val="B3DCF0"/>
    <a:srgbClr val="77BAD5"/>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60"/>
  </p:normalViewPr>
  <p:slideViewPr>
    <p:cSldViewPr snapToGrid="0" showGuides="1">
      <p:cViewPr varScale="1">
        <p:scale>
          <a:sx n="103" d="100"/>
          <a:sy n="103" d="100"/>
        </p:scale>
        <p:origin x="821" y="82"/>
      </p:cViewPr>
      <p:guideLst>
        <p:guide pos="199"/>
        <p:guide pos="5560"/>
        <p:guide orient="horz" pos="2230"/>
        <p:guide orient="horz" pos="2506"/>
        <p:guide orient="horz" pos="2601"/>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3134" y="5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handoutMaster" Target="handoutMasters/handoutMaster1.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7498DA-DAE9-4467-9B85-99789397AA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110BC3-D3C6-4102-A47B-C3D156125958}"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894609-0ECC-45FA-A665-E1808CA2ED7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0EC8CF-7B8D-4BAE-A2D9-3ADD9AB1FAB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50EC8CF-7B8D-4BAE-A2D9-3ADD9AB1FAB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50EC8CF-7B8D-4BAE-A2D9-3ADD9AB1FAB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50EC8CF-7B8D-4BAE-A2D9-3ADD9AB1FAB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50EC8CF-7B8D-4BAE-A2D9-3ADD9AB1FAB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50EC8CF-7B8D-4BAE-A2D9-3ADD9AB1FAB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50EC8CF-7B8D-4BAE-A2D9-3ADD9AB1FAB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8" name="Freeform 5"/>
          <p:cNvSpPr/>
          <p:nvPr userDrawn="1"/>
        </p:nvSpPr>
        <p:spPr bwMode="auto">
          <a:xfrm>
            <a:off x="294742" y="3558374"/>
            <a:ext cx="1580879" cy="1580879"/>
          </a:xfrm>
          <a:custGeom>
            <a:avLst/>
            <a:gdLst>
              <a:gd name="T0" fmla="*/ 599 w 1262"/>
              <a:gd name="T1" fmla="*/ 1244 h 1262"/>
              <a:gd name="T2" fmla="*/ 18 w 1262"/>
              <a:gd name="T3" fmla="*/ 663 h 1262"/>
              <a:gd name="T4" fmla="*/ 18 w 1262"/>
              <a:gd name="T5" fmla="*/ 599 h 1262"/>
              <a:gd name="T6" fmla="*/ 599 w 1262"/>
              <a:gd name="T7" fmla="*/ 18 h 1262"/>
              <a:gd name="T8" fmla="*/ 663 w 1262"/>
              <a:gd name="T9" fmla="*/ 18 h 1262"/>
              <a:gd name="T10" fmla="*/ 1244 w 1262"/>
              <a:gd name="T11" fmla="*/ 599 h 1262"/>
              <a:gd name="T12" fmla="*/ 1244 w 1262"/>
              <a:gd name="T13" fmla="*/ 663 h 1262"/>
              <a:gd name="T14" fmla="*/ 663 w 1262"/>
              <a:gd name="T15" fmla="*/ 1244 h 1262"/>
              <a:gd name="T16" fmla="*/ 599 w 1262"/>
              <a:gd name="T17" fmla="*/ 1244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2" h="1262">
                <a:moveTo>
                  <a:pt x="599" y="1244"/>
                </a:moveTo>
                <a:cubicBezTo>
                  <a:pt x="18" y="663"/>
                  <a:pt x="18" y="663"/>
                  <a:pt x="18" y="663"/>
                </a:cubicBezTo>
                <a:cubicBezTo>
                  <a:pt x="0" y="645"/>
                  <a:pt x="0" y="617"/>
                  <a:pt x="18" y="599"/>
                </a:cubicBezTo>
                <a:cubicBezTo>
                  <a:pt x="599" y="18"/>
                  <a:pt x="599" y="18"/>
                  <a:pt x="599" y="18"/>
                </a:cubicBezTo>
                <a:cubicBezTo>
                  <a:pt x="617" y="0"/>
                  <a:pt x="645" y="0"/>
                  <a:pt x="663" y="18"/>
                </a:cubicBezTo>
                <a:cubicBezTo>
                  <a:pt x="1244" y="599"/>
                  <a:pt x="1244" y="599"/>
                  <a:pt x="1244" y="599"/>
                </a:cubicBezTo>
                <a:cubicBezTo>
                  <a:pt x="1262" y="617"/>
                  <a:pt x="1262" y="645"/>
                  <a:pt x="1244" y="663"/>
                </a:cubicBezTo>
                <a:cubicBezTo>
                  <a:pt x="663" y="1244"/>
                  <a:pt x="663" y="1244"/>
                  <a:pt x="663" y="1244"/>
                </a:cubicBezTo>
                <a:cubicBezTo>
                  <a:pt x="645" y="1262"/>
                  <a:pt x="617" y="1262"/>
                  <a:pt x="599" y="1244"/>
                </a:cubicBezTo>
                <a:close/>
              </a:path>
            </a:pathLst>
          </a:custGeom>
          <a:solidFill>
            <a:srgbClr val="B3DC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
          <p:cNvSpPr/>
          <p:nvPr userDrawn="1"/>
        </p:nvSpPr>
        <p:spPr bwMode="auto">
          <a:xfrm>
            <a:off x="1151284" y="4414916"/>
            <a:ext cx="1623706" cy="1621844"/>
          </a:xfrm>
          <a:custGeom>
            <a:avLst/>
            <a:gdLst>
              <a:gd name="T0" fmla="*/ 648 w 1295"/>
              <a:gd name="T1" fmla="*/ 1293 h 1295"/>
              <a:gd name="T2" fmla="*/ 649 w 1295"/>
              <a:gd name="T3" fmla="*/ 1291 h 1295"/>
              <a:gd name="T4" fmla="*/ 5 w 1295"/>
              <a:gd name="T5" fmla="*/ 648 h 1295"/>
              <a:gd name="T6" fmla="*/ 648 w 1295"/>
              <a:gd name="T7" fmla="*/ 5 h 1295"/>
              <a:gd name="T8" fmla="*/ 1290 w 1295"/>
              <a:gd name="T9" fmla="*/ 648 h 1295"/>
              <a:gd name="T10" fmla="*/ 646 w 1295"/>
              <a:gd name="T11" fmla="*/ 1291 h 1295"/>
              <a:gd name="T12" fmla="*/ 648 w 1295"/>
              <a:gd name="T13" fmla="*/ 1293 h 1295"/>
              <a:gd name="T14" fmla="*/ 649 w 1295"/>
              <a:gd name="T15" fmla="*/ 1291 h 1295"/>
              <a:gd name="T16" fmla="*/ 648 w 1295"/>
              <a:gd name="T17" fmla="*/ 1293 h 1295"/>
              <a:gd name="T18" fmla="*/ 649 w 1295"/>
              <a:gd name="T19" fmla="*/ 1294 h 1295"/>
              <a:gd name="T20" fmla="*/ 1294 w 1295"/>
              <a:gd name="T21" fmla="*/ 649 h 1295"/>
              <a:gd name="T22" fmla="*/ 1295 w 1295"/>
              <a:gd name="T23" fmla="*/ 648 h 1295"/>
              <a:gd name="T24" fmla="*/ 1294 w 1295"/>
              <a:gd name="T25" fmla="*/ 646 h 1295"/>
              <a:gd name="T26" fmla="*/ 649 w 1295"/>
              <a:gd name="T27" fmla="*/ 1 h 1295"/>
              <a:gd name="T28" fmla="*/ 646 w 1295"/>
              <a:gd name="T29" fmla="*/ 1 h 1295"/>
              <a:gd name="T30" fmla="*/ 1 w 1295"/>
              <a:gd name="T31" fmla="*/ 646 h 1295"/>
              <a:gd name="T32" fmla="*/ 0 w 1295"/>
              <a:gd name="T33" fmla="*/ 648 h 1295"/>
              <a:gd name="T34" fmla="*/ 1 w 1295"/>
              <a:gd name="T35" fmla="*/ 649 h 1295"/>
              <a:gd name="T36" fmla="*/ 646 w 1295"/>
              <a:gd name="T37" fmla="*/ 1294 h 1295"/>
              <a:gd name="T38" fmla="*/ 648 w 1295"/>
              <a:gd name="T39" fmla="*/ 1295 h 1295"/>
              <a:gd name="T40" fmla="*/ 649 w 1295"/>
              <a:gd name="T41" fmla="*/ 1294 h 1295"/>
              <a:gd name="T42" fmla="*/ 648 w 1295"/>
              <a:gd name="T43" fmla="*/ 1293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95" h="1295">
                <a:moveTo>
                  <a:pt x="648" y="1293"/>
                </a:moveTo>
                <a:cubicBezTo>
                  <a:pt x="649" y="1291"/>
                  <a:pt x="649" y="1291"/>
                  <a:pt x="649" y="1291"/>
                </a:cubicBezTo>
                <a:cubicBezTo>
                  <a:pt x="5" y="648"/>
                  <a:pt x="5" y="648"/>
                  <a:pt x="5" y="648"/>
                </a:cubicBezTo>
                <a:cubicBezTo>
                  <a:pt x="648" y="5"/>
                  <a:pt x="648" y="5"/>
                  <a:pt x="648" y="5"/>
                </a:cubicBezTo>
                <a:cubicBezTo>
                  <a:pt x="1290" y="648"/>
                  <a:pt x="1290" y="648"/>
                  <a:pt x="1290" y="648"/>
                </a:cubicBezTo>
                <a:cubicBezTo>
                  <a:pt x="646" y="1291"/>
                  <a:pt x="646" y="1291"/>
                  <a:pt x="646" y="1291"/>
                </a:cubicBezTo>
                <a:cubicBezTo>
                  <a:pt x="648" y="1293"/>
                  <a:pt x="648" y="1293"/>
                  <a:pt x="648" y="1293"/>
                </a:cubicBezTo>
                <a:cubicBezTo>
                  <a:pt x="649" y="1291"/>
                  <a:pt x="649" y="1291"/>
                  <a:pt x="649" y="1291"/>
                </a:cubicBezTo>
                <a:cubicBezTo>
                  <a:pt x="648" y="1293"/>
                  <a:pt x="648" y="1293"/>
                  <a:pt x="648" y="1293"/>
                </a:cubicBezTo>
                <a:cubicBezTo>
                  <a:pt x="649" y="1294"/>
                  <a:pt x="649" y="1294"/>
                  <a:pt x="649" y="1294"/>
                </a:cubicBezTo>
                <a:cubicBezTo>
                  <a:pt x="1294" y="649"/>
                  <a:pt x="1294" y="649"/>
                  <a:pt x="1294" y="649"/>
                </a:cubicBezTo>
                <a:cubicBezTo>
                  <a:pt x="1295" y="649"/>
                  <a:pt x="1295" y="648"/>
                  <a:pt x="1295" y="648"/>
                </a:cubicBezTo>
                <a:cubicBezTo>
                  <a:pt x="1295" y="647"/>
                  <a:pt x="1295" y="646"/>
                  <a:pt x="1294" y="646"/>
                </a:cubicBezTo>
                <a:cubicBezTo>
                  <a:pt x="649" y="1"/>
                  <a:pt x="649" y="1"/>
                  <a:pt x="649" y="1"/>
                </a:cubicBezTo>
                <a:cubicBezTo>
                  <a:pt x="648" y="0"/>
                  <a:pt x="647" y="0"/>
                  <a:pt x="646" y="1"/>
                </a:cubicBezTo>
                <a:cubicBezTo>
                  <a:pt x="1" y="646"/>
                  <a:pt x="1" y="646"/>
                  <a:pt x="1" y="646"/>
                </a:cubicBezTo>
                <a:cubicBezTo>
                  <a:pt x="1" y="646"/>
                  <a:pt x="0" y="647"/>
                  <a:pt x="0" y="648"/>
                </a:cubicBezTo>
                <a:cubicBezTo>
                  <a:pt x="0" y="648"/>
                  <a:pt x="1" y="649"/>
                  <a:pt x="1" y="649"/>
                </a:cubicBezTo>
                <a:cubicBezTo>
                  <a:pt x="646" y="1294"/>
                  <a:pt x="646" y="1294"/>
                  <a:pt x="646" y="1294"/>
                </a:cubicBezTo>
                <a:cubicBezTo>
                  <a:pt x="647" y="1294"/>
                  <a:pt x="647" y="1295"/>
                  <a:pt x="648" y="1295"/>
                </a:cubicBezTo>
                <a:cubicBezTo>
                  <a:pt x="648" y="1295"/>
                  <a:pt x="649" y="1294"/>
                  <a:pt x="649" y="1294"/>
                </a:cubicBezTo>
                <a:lnTo>
                  <a:pt x="648" y="1293"/>
                </a:lnTo>
                <a:close/>
              </a:path>
            </a:pathLst>
          </a:custGeom>
          <a:solidFill>
            <a:srgbClr val="B3DC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7"/>
          <p:cNvSpPr/>
          <p:nvPr userDrawn="1"/>
        </p:nvSpPr>
        <p:spPr bwMode="auto">
          <a:xfrm>
            <a:off x="296604" y="0"/>
            <a:ext cx="1580879" cy="1579017"/>
          </a:xfrm>
          <a:custGeom>
            <a:avLst/>
            <a:gdLst>
              <a:gd name="T0" fmla="*/ 599 w 1262"/>
              <a:gd name="T1" fmla="*/ 1244 h 1261"/>
              <a:gd name="T2" fmla="*/ 17 w 1262"/>
              <a:gd name="T3" fmla="*/ 662 h 1261"/>
              <a:gd name="T4" fmla="*/ 17 w 1262"/>
              <a:gd name="T5" fmla="*/ 599 h 1261"/>
              <a:gd name="T6" fmla="*/ 599 w 1262"/>
              <a:gd name="T7" fmla="*/ 17 h 1261"/>
              <a:gd name="T8" fmla="*/ 663 w 1262"/>
              <a:gd name="T9" fmla="*/ 17 h 1261"/>
              <a:gd name="T10" fmla="*/ 1244 w 1262"/>
              <a:gd name="T11" fmla="*/ 599 h 1261"/>
              <a:gd name="T12" fmla="*/ 1244 w 1262"/>
              <a:gd name="T13" fmla="*/ 662 h 1261"/>
              <a:gd name="T14" fmla="*/ 663 w 1262"/>
              <a:gd name="T15" fmla="*/ 1244 h 1261"/>
              <a:gd name="T16" fmla="*/ 599 w 1262"/>
              <a:gd name="T17" fmla="*/ 1244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2" h="1261">
                <a:moveTo>
                  <a:pt x="599" y="1244"/>
                </a:moveTo>
                <a:cubicBezTo>
                  <a:pt x="17" y="662"/>
                  <a:pt x="17" y="662"/>
                  <a:pt x="17" y="662"/>
                </a:cubicBezTo>
                <a:cubicBezTo>
                  <a:pt x="0" y="645"/>
                  <a:pt x="0" y="616"/>
                  <a:pt x="17" y="599"/>
                </a:cubicBezTo>
                <a:cubicBezTo>
                  <a:pt x="599" y="17"/>
                  <a:pt x="599" y="17"/>
                  <a:pt x="599" y="17"/>
                </a:cubicBezTo>
                <a:cubicBezTo>
                  <a:pt x="616" y="0"/>
                  <a:pt x="645" y="0"/>
                  <a:pt x="663" y="17"/>
                </a:cubicBezTo>
                <a:cubicBezTo>
                  <a:pt x="1244" y="599"/>
                  <a:pt x="1244" y="599"/>
                  <a:pt x="1244" y="599"/>
                </a:cubicBezTo>
                <a:cubicBezTo>
                  <a:pt x="1262" y="616"/>
                  <a:pt x="1262" y="645"/>
                  <a:pt x="1244" y="662"/>
                </a:cubicBezTo>
                <a:cubicBezTo>
                  <a:pt x="663" y="1244"/>
                  <a:pt x="663" y="1244"/>
                  <a:pt x="663" y="1244"/>
                </a:cubicBezTo>
                <a:cubicBezTo>
                  <a:pt x="645" y="1261"/>
                  <a:pt x="616" y="1261"/>
                  <a:pt x="599" y="1244"/>
                </a:cubicBezTo>
                <a:close/>
              </a:path>
            </a:pathLst>
          </a:custGeom>
          <a:solidFill>
            <a:srgbClr val="F2F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任意多边形: 形状 21"/>
          <p:cNvSpPr/>
          <p:nvPr userDrawn="1"/>
        </p:nvSpPr>
        <p:spPr bwMode="auto">
          <a:xfrm>
            <a:off x="0" y="906555"/>
            <a:ext cx="969062" cy="1569918"/>
          </a:xfrm>
          <a:custGeom>
            <a:avLst/>
            <a:gdLst>
              <a:gd name="connsiteX0" fmla="*/ 183951 w 969062"/>
              <a:gd name="connsiteY0" fmla="*/ 0 h 1569918"/>
              <a:gd name="connsiteX1" fmla="*/ 223441 w 969062"/>
              <a:gd name="connsiteY1" fmla="*/ 15972 h 1569918"/>
              <a:gd name="connsiteX2" fmla="*/ 953078 w 969062"/>
              <a:gd name="connsiteY2" fmla="*/ 745030 h 1569918"/>
              <a:gd name="connsiteX3" fmla="*/ 953078 w 969062"/>
              <a:gd name="connsiteY3" fmla="*/ 825201 h 1569918"/>
              <a:gd name="connsiteX4" fmla="*/ 223441 w 969062"/>
              <a:gd name="connsiteY4" fmla="*/ 1553007 h 1569918"/>
              <a:gd name="connsiteX5" fmla="*/ 144460 w 969062"/>
              <a:gd name="connsiteY5" fmla="*/ 1553007 h 1569918"/>
              <a:gd name="connsiteX6" fmla="*/ 16025 w 969062"/>
              <a:gd name="connsiteY6" fmla="*/ 1424895 h 1569918"/>
              <a:gd name="connsiteX7" fmla="*/ 0 w 969062"/>
              <a:gd name="connsiteY7" fmla="*/ 1408910 h 1569918"/>
              <a:gd name="connsiteX8" fmla="*/ 0 w 969062"/>
              <a:gd name="connsiteY8" fmla="*/ 160317 h 1569918"/>
              <a:gd name="connsiteX9" fmla="*/ 14600 w 969062"/>
              <a:gd name="connsiteY9" fmla="*/ 145728 h 1569918"/>
              <a:gd name="connsiteX10" fmla="*/ 144460 w 969062"/>
              <a:gd name="connsiteY10" fmla="*/ 15972 h 1569918"/>
              <a:gd name="connsiteX11" fmla="*/ 183951 w 969062"/>
              <a:gd name="connsiteY11" fmla="*/ 0 h 156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9062" h="1569918">
                <a:moveTo>
                  <a:pt x="183951" y="0"/>
                </a:moveTo>
                <a:cubicBezTo>
                  <a:pt x="198368" y="0"/>
                  <a:pt x="212785" y="5324"/>
                  <a:pt x="223441" y="15972"/>
                </a:cubicBezTo>
                <a:cubicBezTo>
                  <a:pt x="953078" y="745030"/>
                  <a:pt x="953078" y="745030"/>
                  <a:pt x="953078" y="745030"/>
                </a:cubicBezTo>
                <a:cubicBezTo>
                  <a:pt x="974390" y="766325"/>
                  <a:pt x="974390" y="802653"/>
                  <a:pt x="953078" y="825201"/>
                </a:cubicBezTo>
                <a:cubicBezTo>
                  <a:pt x="223441" y="1553007"/>
                  <a:pt x="223441" y="1553007"/>
                  <a:pt x="223441" y="1553007"/>
                </a:cubicBezTo>
                <a:cubicBezTo>
                  <a:pt x="202129" y="1575555"/>
                  <a:pt x="165772" y="1575555"/>
                  <a:pt x="144460" y="1553007"/>
                </a:cubicBezTo>
                <a:cubicBezTo>
                  <a:pt x="98858" y="1507519"/>
                  <a:pt x="56105" y="1464874"/>
                  <a:pt x="16025" y="1424895"/>
                </a:cubicBezTo>
                <a:lnTo>
                  <a:pt x="0" y="1408910"/>
                </a:lnTo>
                <a:lnTo>
                  <a:pt x="0" y="160317"/>
                </a:lnTo>
                <a:lnTo>
                  <a:pt x="14600" y="145728"/>
                </a:lnTo>
                <a:cubicBezTo>
                  <a:pt x="144460" y="15972"/>
                  <a:pt x="144460" y="15972"/>
                  <a:pt x="144460" y="15972"/>
                </a:cubicBezTo>
                <a:cubicBezTo>
                  <a:pt x="155116" y="5324"/>
                  <a:pt x="169533" y="0"/>
                  <a:pt x="183951" y="0"/>
                </a:cubicBezTo>
                <a:close/>
              </a:path>
            </a:pathLst>
          </a:custGeom>
          <a:solidFill>
            <a:srgbClr val="B3DC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2" name="Freeform 9"/>
          <p:cNvSpPr>
            <a:spLocks noEditPoints="1"/>
          </p:cNvSpPr>
          <p:nvPr userDrawn="1"/>
        </p:nvSpPr>
        <p:spPr bwMode="auto">
          <a:xfrm>
            <a:off x="1166181" y="867714"/>
            <a:ext cx="1621844" cy="1621844"/>
          </a:xfrm>
          <a:custGeom>
            <a:avLst/>
            <a:gdLst>
              <a:gd name="T0" fmla="*/ 647 w 1294"/>
              <a:gd name="T1" fmla="*/ 1290 h 1295"/>
              <a:gd name="T2" fmla="*/ 4 w 1294"/>
              <a:gd name="T3" fmla="*/ 648 h 1295"/>
              <a:gd name="T4" fmla="*/ 647 w 1294"/>
              <a:gd name="T5" fmla="*/ 5 h 1295"/>
              <a:gd name="T6" fmla="*/ 1289 w 1294"/>
              <a:gd name="T7" fmla="*/ 648 h 1295"/>
              <a:gd name="T8" fmla="*/ 647 w 1294"/>
              <a:gd name="T9" fmla="*/ 1290 h 1295"/>
              <a:gd name="T10" fmla="*/ 647 w 1294"/>
              <a:gd name="T11" fmla="*/ 0 h 1295"/>
              <a:gd name="T12" fmla="*/ 645 w 1294"/>
              <a:gd name="T13" fmla="*/ 1 h 1295"/>
              <a:gd name="T14" fmla="*/ 0 w 1294"/>
              <a:gd name="T15" fmla="*/ 646 h 1295"/>
              <a:gd name="T16" fmla="*/ 0 w 1294"/>
              <a:gd name="T17" fmla="*/ 648 h 1295"/>
              <a:gd name="T18" fmla="*/ 0 w 1294"/>
              <a:gd name="T19" fmla="*/ 649 h 1295"/>
              <a:gd name="T20" fmla="*/ 645 w 1294"/>
              <a:gd name="T21" fmla="*/ 1294 h 1295"/>
              <a:gd name="T22" fmla="*/ 647 w 1294"/>
              <a:gd name="T23" fmla="*/ 1295 h 1295"/>
              <a:gd name="T24" fmla="*/ 648 w 1294"/>
              <a:gd name="T25" fmla="*/ 1294 h 1295"/>
              <a:gd name="T26" fmla="*/ 648 w 1294"/>
              <a:gd name="T27" fmla="*/ 1294 h 1295"/>
              <a:gd name="T28" fmla="*/ 1293 w 1294"/>
              <a:gd name="T29" fmla="*/ 649 h 1295"/>
              <a:gd name="T30" fmla="*/ 1294 w 1294"/>
              <a:gd name="T31" fmla="*/ 648 h 1295"/>
              <a:gd name="T32" fmla="*/ 1293 w 1294"/>
              <a:gd name="T33" fmla="*/ 646 h 1295"/>
              <a:gd name="T34" fmla="*/ 648 w 1294"/>
              <a:gd name="T35" fmla="*/ 1 h 1295"/>
              <a:gd name="T36" fmla="*/ 647 w 1294"/>
              <a:gd name="T37" fmla="*/ 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4" h="1295">
                <a:moveTo>
                  <a:pt x="647" y="1290"/>
                </a:moveTo>
                <a:cubicBezTo>
                  <a:pt x="4" y="648"/>
                  <a:pt x="4" y="648"/>
                  <a:pt x="4" y="648"/>
                </a:cubicBezTo>
                <a:cubicBezTo>
                  <a:pt x="647" y="5"/>
                  <a:pt x="647" y="5"/>
                  <a:pt x="647" y="5"/>
                </a:cubicBezTo>
                <a:cubicBezTo>
                  <a:pt x="1289" y="648"/>
                  <a:pt x="1289" y="648"/>
                  <a:pt x="1289" y="648"/>
                </a:cubicBezTo>
                <a:cubicBezTo>
                  <a:pt x="647" y="1290"/>
                  <a:pt x="647" y="1290"/>
                  <a:pt x="647" y="1290"/>
                </a:cubicBezTo>
                <a:moveTo>
                  <a:pt x="647" y="0"/>
                </a:moveTo>
                <a:cubicBezTo>
                  <a:pt x="646" y="0"/>
                  <a:pt x="646" y="1"/>
                  <a:pt x="645" y="1"/>
                </a:cubicBezTo>
                <a:cubicBezTo>
                  <a:pt x="0" y="646"/>
                  <a:pt x="0" y="646"/>
                  <a:pt x="0" y="646"/>
                </a:cubicBezTo>
                <a:cubicBezTo>
                  <a:pt x="0" y="647"/>
                  <a:pt x="0" y="647"/>
                  <a:pt x="0" y="648"/>
                </a:cubicBezTo>
                <a:cubicBezTo>
                  <a:pt x="0" y="648"/>
                  <a:pt x="0" y="649"/>
                  <a:pt x="0" y="649"/>
                </a:cubicBezTo>
                <a:cubicBezTo>
                  <a:pt x="645" y="1294"/>
                  <a:pt x="645" y="1294"/>
                  <a:pt x="645" y="1294"/>
                </a:cubicBezTo>
                <a:cubicBezTo>
                  <a:pt x="646" y="1294"/>
                  <a:pt x="646" y="1295"/>
                  <a:pt x="647" y="1295"/>
                </a:cubicBezTo>
                <a:cubicBezTo>
                  <a:pt x="647" y="1295"/>
                  <a:pt x="648" y="1294"/>
                  <a:pt x="648" y="1294"/>
                </a:cubicBezTo>
                <a:cubicBezTo>
                  <a:pt x="648" y="1294"/>
                  <a:pt x="648" y="1294"/>
                  <a:pt x="648" y="1294"/>
                </a:cubicBezTo>
                <a:cubicBezTo>
                  <a:pt x="1293" y="649"/>
                  <a:pt x="1293" y="649"/>
                  <a:pt x="1293" y="649"/>
                </a:cubicBezTo>
                <a:cubicBezTo>
                  <a:pt x="1294" y="649"/>
                  <a:pt x="1294" y="648"/>
                  <a:pt x="1294" y="648"/>
                </a:cubicBezTo>
                <a:cubicBezTo>
                  <a:pt x="1294" y="647"/>
                  <a:pt x="1294" y="647"/>
                  <a:pt x="1293" y="646"/>
                </a:cubicBezTo>
                <a:cubicBezTo>
                  <a:pt x="648" y="1"/>
                  <a:pt x="648" y="1"/>
                  <a:pt x="648" y="1"/>
                </a:cubicBezTo>
                <a:cubicBezTo>
                  <a:pt x="648" y="1"/>
                  <a:pt x="647" y="0"/>
                  <a:pt x="647" y="0"/>
                </a:cubicBezTo>
              </a:path>
            </a:pathLst>
          </a:custGeom>
          <a:solidFill>
            <a:srgbClr val="B0D5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0"/>
          <p:cNvSpPr/>
          <p:nvPr userDrawn="1"/>
        </p:nvSpPr>
        <p:spPr bwMode="auto">
          <a:xfrm>
            <a:off x="2074860" y="1778256"/>
            <a:ext cx="1582741" cy="1580879"/>
          </a:xfrm>
          <a:custGeom>
            <a:avLst/>
            <a:gdLst>
              <a:gd name="T0" fmla="*/ 599 w 1262"/>
              <a:gd name="T1" fmla="*/ 1244 h 1261"/>
              <a:gd name="T2" fmla="*/ 17 w 1262"/>
              <a:gd name="T3" fmla="*/ 662 h 1261"/>
              <a:gd name="T4" fmla="*/ 17 w 1262"/>
              <a:gd name="T5" fmla="*/ 599 h 1261"/>
              <a:gd name="T6" fmla="*/ 599 w 1262"/>
              <a:gd name="T7" fmla="*/ 17 h 1261"/>
              <a:gd name="T8" fmla="*/ 663 w 1262"/>
              <a:gd name="T9" fmla="*/ 17 h 1261"/>
              <a:gd name="T10" fmla="*/ 1244 w 1262"/>
              <a:gd name="T11" fmla="*/ 599 h 1261"/>
              <a:gd name="T12" fmla="*/ 1244 w 1262"/>
              <a:gd name="T13" fmla="*/ 662 h 1261"/>
              <a:gd name="T14" fmla="*/ 663 w 1262"/>
              <a:gd name="T15" fmla="*/ 1244 h 1261"/>
              <a:gd name="T16" fmla="*/ 599 w 1262"/>
              <a:gd name="T17" fmla="*/ 1244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2" h="1261">
                <a:moveTo>
                  <a:pt x="599" y="1244"/>
                </a:moveTo>
                <a:cubicBezTo>
                  <a:pt x="17" y="662"/>
                  <a:pt x="17" y="662"/>
                  <a:pt x="17" y="662"/>
                </a:cubicBezTo>
                <a:cubicBezTo>
                  <a:pt x="0" y="645"/>
                  <a:pt x="0" y="616"/>
                  <a:pt x="17" y="599"/>
                </a:cubicBezTo>
                <a:cubicBezTo>
                  <a:pt x="599" y="17"/>
                  <a:pt x="599" y="17"/>
                  <a:pt x="599" y="17"/>
                </a:cubicBezTo>
                <a:cubicBezTo>
                  <a:pt x="616" y="0"/>
                  <a:pt x="645" y="0"/>
                  <a:pt x="663" y="17"/>
                </a:cubicBezTo>
                <a:cubicBezTo>
                  <a:pt x="1244" y="599"/>
                  <a:pt x="1244" y="599"/>
                  <a:pt x="1244" y="599"/>
                </a:cubicBezTo>
                <a:cubicBezTo>
                  <a:pt x="1262" y="616"/>
                  <a:pt x="1262" y="645"/>
                  <a:pt x="1244" y="662"/>
                </a:cubicBezTo>
                <a:cubicBezTo>
                  <a:pt x="663" y="1244"/>
                  <a:pt x="663" y="1244"/>
                  <a:pt x="663" y="1244"/>
                </a:cubicBezTo>
                <a:cubicBezTo>
                  <a:pt x="645" y="1261"/>
                  <a:pt x="616" y="1261"/>
                  <a:pt x="599" y="1244"/>
                </a:cubicBezTo>
                <a:close/>
              </a:path>
            </a:pathLst>
          </a:custGeom>
          <a:solidFill>
            <a:srgbClr val="F2F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任意多边形: 形状 22"/>
          <p:cNvSpPr/>
          <p:nvPr userDrawn="1"/>
        </p:nvSpPr>
        <p:spPr bwMode="auto">
          <a:xfrm>
            <a:off x="0" y="1796876"/>
            <a:ext cx="1859119" cy="2446731"/>
          </a:xfrm>
          <a:custGeom>
            <a:avLst/>
            <a:gdLst>
              <a:gd name="connsiteX0" fmla="*/ 1074615 w 1859119"/>
              <a:gd name="connsiteY0" fmla="*/ 0 h 2446731"/>
              <a:gd name="connsiteX1" fmla="*/ 1113480 w 1859119"/>
              <a:gd name="connsiteY1" fmla="*/ 16278 h 2446731"/>
              <a:gd name="connsiteX2" fmla="*/ 1843135 w 1859119"/>
              <a:gd name="connsiteY2" fmla="*/ 745039 h 2446731"/>
              <a:gd name="connsiteX3" fmla="*/ 1843135 w 1859119"/>
              <a:gd name="connsiteY3" fmla="*/ 825177 h 2446731"/>
              <a:gd name="connsiteX4" fmla="*/ 235888 w 1859119"/>
              <a:gd name="connsiteY4" fmla="*/ 2429201 h 2446731"/>
              <a:gd name="connsiteX5" fmla="*/ 195770 w 1859119"/>
              <a:gd name="connsiteY5" fmla="*/ 2446731 h 2446731"/>
              <a:gd name="connsiteX6" fmla="*/ 155651 w 1859119"/>
              <a:gd name="connsiteY6" fmla="*/ 2429201 h 2446731"/>
              <a:gd name="connsiteX7" fmla="*/ 26011 w 1859119"/>
              <a:gd name="connsiteY7" fmla="*/ 2299720 h 2446731"/>
              <a:gd name="connsiteX8" fmla="*/ 0 w 1859119"/>
              <a:gd name="connsiteY8" fmla="*/ 2273741 h 2446731"/>
              <a:gd name="connsiteX9" fmla="*/ 0 w 1859119"/>
              <a:gd name="connsiteY9" fmla="*/ 1049506 h 2446731"/>
              <a:gd name="connsiteX10" fmla="*/ 105307 w 1859119"/>
              <a:gd name="connsiteY10" fmla="*/ 944328 h 2446731"/>
              <a:gd name="connsiteX11" fmla="*/ 1034497 w 1859119"/>
              <a:gd name="connsiteY11" fmla="*/ 16278 h 2446731"/>
              <a:gd name="connsiteX12" fmla="*/ 1074615 w 1859119"/>
              <a:gd name="connsiteY12" fmla="*/ 0 h 244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9119" h="2446731">
                <a:moveTo>
                  <a:pt x="1074615" y="0"/>
                </a:moveTo>
                <a:cubicBezTo>
                  <a:pt x="1088406" y="0"/>
                  <a:pt x="1103450" y="6261"/>
                  <a:pt x="1113480" y="16278"/>
                </a:cubicBezTo>
                <a:cubicBezTo>
                  <a:pt x="1113480" y="16278"/>
                  <a:pt x="1113480" y="16278"/>
                  <a:pt x="1843135" y="745039"/>
                </a:cubicBezTo>
                <a:cubicBezTo>
                  <a:pt x="1864448" y="766325"/>
                  <a:pt x="1864448" y="802638"/>
                  <a:pt x="1843135" y="825177"/>
                </a:cubicBezTo>
                <a:cubicBezTo>
                  <a:pt x="1843135" y="825177"/>
                  <a:pt x="1843135" y="825177"/>
                  <a:pt x="235888" y="2429201"/>
                </a:cubicBezTo>
                <a:cubicBezTo>
                  <a:pt x="224605" y="2440470"/>
                  <a:pt x="210814" y="2446731"/>
                  <a:pt x="195770" y="2446731"/>
                </a:cubicBezTo>
                <a:cubicBezTo>
                  <a:pt x="181979" y="2446731"/>
                  <a:pt x="166934" y="2440470"/>
                  <a:pt x="155651" y="2429201"/>
                </a:cubicBezTo>
                <a:cubicBezTo>
                  <a:pt x="155651" y="2429201"/>
                  <a:pt x="155651" y="2429201"/>
                  <a:pt x="26011" y="2299720"/>
                </a:cubicBezTo>
                <a:lnTo>
                  <a:pt x="0" y="2273741"/>
                </a:lnTo>
                <a:lnTo>
                  <a:pt x="0" y="1049506"/>
                </a:lnTo>
                <a:lnTo>
                  <a:pt x="105307" y="944328"/>
                </a:lnTo>
                <a:cubicBezTo>
                  <a:pt x="331326" y="718586"/>
                  <a:pt x="632685" y="417597"/>
                  <a:pt x="1034497" y="16278"/>
                </a:cubicBezTo>
                <a:cubicBezTo>
                  <a:pt x="1044526" y="6261"/>
                  <a:pt x="1059571" y="0"/>
                  <a:pt x="1074615" y="0"/>
                </a:cubicBezTo>
                <a:close/>
              </a:path>
            </a:pathLst>
          </a:custGeom>
          <a:solidFill>
            <a:srgbClr val="E7F6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5" name="Freeform 12"/>
          <p:cNvSpPr/>
          <p:nvPr userDrawn="1"/>
        </p:nvSpPr>
        <p:spPr bwMode="auto">
          <a:xfrm>
            <a:off x="1173629" y="2681349"/>
            <a:ext cx="1579017" cy="1580879"/>
          </a:xfrm>
          <a:custGeom>
            <a:avLst/>
            <a:gdLst>
              <a:gd name="T0" fmla="*/ 599 w 1261"/>
              <a:gd name="T1" fmla="*/ 1244 h 1262"/>
              <a:gd name="T2" fmla="*/ 17 w 1261"/>
              <a:gd name="T3" fmla="*/ 663 h 1262"/>
              <a:gd name="T4" fmla="*/ 17 w 1261"/>
              <a:gd name="T5" fmla="*/ 599 h 1262"/>
              <a:gd name="T6" fmla="*/ 599 w 1261"/>
              <a:gd name="T7" fmla="*/ 17 h 1262"/>
              <a:gd name="T8" fmla="*/ 662 w 1261"/>
              <a:gd name="T9" fmla="*/ 17 h 1262"/>
              <a:gd name="T10" fmla="*/ 1244 w 1261"/>
              <a:gd name="T11" fmla="*/ 599 h 1262"/>
              <a:gd name="T12" fmla="*/ 1244 w 1261"/>
              <a:gd name="T13" fmla="*/ 663 h 1262"/>
              <a:gd name="T14" fmla="*/ 662 w 1261"/>
              <a:gd name="T15" fmla="*/ 1244 h 1262"/>
              <a:gd name="T16" fmla="*/ 599 w 1261"/>
              <a:gd name="T17" fmla="*/ 1244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1" h="1262">
                <a:moveTo>
                  <a:pt x="599" y="1244"/>
                </a:moveTo>
                <a:cubicBezTo>
                  <a:pt x="17" y="663"/>
                  <a:pt x="17" y="663"/>
                  <a:pt x="17" y="663"/>
                </a:cubicBezTo>
                <a:cubicBezTo>
                  <a:pt x="0" y="645"/>
                  <a:pt x="0" y="616"/>
                  <a:pt x="17" y="599"/>
                </a:cubicBezTo>
                <a:cubicBezTo>
                  <a:pt x="599" y="17"/>
                  <a:pt x="599" y="17"/>
                  <a:pt x="599" y="17"/>
                </a:cubicBezTo>
                <a:cubicBezTo>
                  <a:pt x="616" y="0"/>
                  <a:pt x="645" y="0"/>
                  <a:pt x="662" y="17"/>
                </a:cubicBezTo>
                <a:cubicBezTo>
                  <a:pt x="1244" y="599"/>
                  <a:pt x="1244" y="599"/>
                  <a:pt x="1244" y="599"/>
                </a:cubicBezTo>
                <a:cubicBezTo>
                  <a:pt x="1261" y="616"/>
                  <a:pt x="1261" y="645"/>
                  <a:pt x="1244" y="663"/>
                </a:cubicBezTo>
                <a:cubicBezTo>
                  <a:pt x="662" y="1244"/>
                  <a:pt x="662" y="1244"/>
                  <a:pt x="662" y="1244"/>
                </a:cubicBezTo>
                <a:cubicBezTo>
                  <a:pt x="645" y="1262"/>
                  <a:pt x="616" y="1262"/>
                  <a:pt x="599" y="1244"/>
                </a:cubicBezTo>
                <a:close/>
              </a:path>
            </a:pathLst>
          </a:custGeom>
          <a:solidFill>
            <a:srgbClr val="77BA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
          <p:cNvSpPr/>
          <p:nvPr userDrawn="1"/>
        </p:nvSpPr>
        <p:spPr bwMode="auto">
          <a:xfrm>
            <a:off x="8332147" y="-810922"/>
            <a:ext cx="1623706" cy="1621844"/>
          </a:xfrm>
          <a:custGeom>
            <a:avLst/>
            <a:gdLst>
              <a:gd name="T0" fmla="*/ 648 w 1295"/>
              <a:gd name="T1" fmla="*/ 1293 h 1295"/>
              <a:gd name="T2" fmla="*/ 649 w 1295"/>
              <a:gd name="T3" fmla="*/ 1291 h 1295"/>
              <a:gd name="T4" fmla="*/ 5 w 1295"/>
              <a:gd name="T5" fmla="*/ 648 h 1295"/>
              <a:gd name="T6" fmla="*/ 648 w 1295"/>
              <a:gd name="T7" fmla="*/ 5 h 1295"/>
              <a:gd name="T8" fmla="*/ 1290 w 1295"/>
              <a:gd name="T9" fmla="*/ 648 h 1295"/>
              <a:gd name="T10" fmla="*/ 646 w 1295"/>
              <a:gd name="T11" fmla="*/ 1291 h 1295"/>
              <a:gd name="T12" fmla="*/ 648 w 1295"/>
              <a:gd name="T13" fmla="*/ 1293 h 1295"/>
              <a:gd name="T14" fmla="*/ 649 w 1295"/>
              <a:gd name="T15" fmla="*/ 1291 h 1295"/>
              <a:gd name="T16" fmla="*/ 648 w 1295"/>
              <a:gd name="T17" fmla="*/ 1293 h 1295"/>
              <a:gd name="T18" fmla="*/ 649 w 1295"/>
              <a:gd name="T19" fmla="*/ 1294 h 1295"/>
              <a:gd name="T20" fmla="*/ 1294 w 1295"/>
              <a:gd name="T21" fmla="*/ 649 h 1295"/>
              <a:gd name="T22" fmla="*/ 1295 w 1295"/>
              <a:gd name="T23" fmla="*/ 648 h 1295"/>
              <a:gd name="T24" fmla="*/ 1294 w 1295"/>
              <a:gd name="T25" fmla="*/ 646 h 1295"/>
              <a:gd name="T26" fmla="*/ 649 w 1295"/>
              <a:gd name="T27" fmla="*/ 1 h 1295"/>
              <a:gd name="T28" fmla="*/ 646 w 1295"/>
              <a:gd name="T29" fmla="*/ 1 h 1295"/>
              <a:gd name="T30" fmla="*/ 1 w 1295"/>
              <a:gd name="T31" fmla="*/ 646 h 1295"/>
              <a:gd name="T32" fmla="*/ 0 w 1295"/>
              <a:gd name="T33" fmla="*/ 648 h 1295"/>
              <a:gd name="T34" fmla="*/ 1 w 1295"/>
              <a:gd name="T35" fmla="*/ 649 h 1295"/>
              <a:gd name="T36" fmla="*/ 646 w 1295"/>
              <a:gd name="T37" fmla="*/ 1294 h 1295"/>
              <a:gd name="T38" fmla="*/ 648 w 1295"/>
              <a:gd name="T39" fmla="*/ 1295 h 1295"/>
              <a:gd name="T40" fmla="*/ 649 w 1295"/>
              <a:gd name="T41" fmla="*/ 1294 h 1295"/>
              <a:gd name="T42" fmla="*/ 648 w 1295"/>
              <a:gd name="T43" fmla="*/ 1293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95" h="1295">
                <a:moveTo>
                  <a:pt x="648" y="1293"/>
                </a:moveTo>
                <a:cubicBezTo>
                  <a:pt x="649" y="1291"/>
                  <a:pt x="649" y="1291"/>
                  <a:pt x="649" y="1291"/>
                </a:cubicBezTo>
                <a:cubicBezTo>
                  <a:pt x="5" y="648"/>
                  <a:pt x="5" y="648"/>
                  <a:pt x="5" y="648"/>
                </a:cubicBezTo>
                <a:cubicBezTo>
                  <a:pt x="648" y="5"/>
                  <a:pt x="648" y="5"/>
                  <a:pt x="648" y="5"/>
                </a:cubicBezTo>
                <a:cubicBezTo>
                  <a:pt x="1290" y="648"/>
                  <a:pt x="1290" y="648"/>
                  <a:pt x="1290" y="648"/>
                </a:cubicBezTo>
                <a:cubicBezTo>
                  <a:pt x="646" y="1291"/>
                  <a:pt x="646" y="1291"/>
                  <a:pt x="646" y="1291"/>
                </a:cubicBezTo>
                <a:cubicBezTo>
                  <a:pt x="648" y="1293"/>
                  <a:pt x="648" y="1293"/>
                  <a:pt x="648" y="1293"/>
                </a:cubicBezTo>
                <a:cubicBezTo>
                  <a:pt x="649" y="1291"/>
                  <a:pt x="649" y="1291"/>
                  <a:pt x="649" y="1291"/>
                </a:cubicBezTo>
                <a:cubicBezTo>
                  <a:pt x="648" y="1293"/>
                  <a:pt x="648" y="1293"/>
                  <a:pt x="648" y="1293"/>
                </a:cubicBezTo>
                <a:cubicBezTo>
                  <a:pt x="649" y="1294"/>
                  <a:pt x="649" y="1294"/>
                  <a:pt x="649" y="1294"/>
                </a:cubicBezTo>
                <a:cubicBezTo>
                  <a:pt x="1294" y="649"/>
                  <a:pt x="1294" y="649"/>
                  <a:pt x="1294" y="649"/>
                </a:cubicBezTo>
                <a:cubicBezTo>
                  <a:pt x="1295" y="649"/>
                  <a:pt x="1295" y="648"/>
                  <a:pt x="1295" y="648"/>
                </a:cubicBezTo>
                <a:cubicBezTo>
                  <a:pt x="1295" y="647"/>
                  <a:pt x="1295" y="646"/>
                  <a:pt x="1294" y="646"/>
                </a:cubicBezTo>
                <a:cubicBezTo>
                  <a:pt x="649" y="1"/>
                  <a:pt x="649" y="1"/>
                  <a:pt x="649" y="1"/>
                </a:cubicBezTo>
                <a:cubicBezTo>
                  <a:pt x="648" y="0"/>
                  <a:pt x="647" y="0"/>
                  <a:pt x="646" y="1"/>
                </a:cubicBezTo>
                <a:cubicBezTo>
                  <a:pt x="1" y="646"/>
                  <a:pt x="1" y="646"/>
                  <a:pt x="1" y="646"/>
                </a:cubicBezTo>
                <a:cubicBezTo>
                  <a:pt x="1" y="646"/>
                  <a:pt x="0" y="647"/>
                  <a:pt x="0" y="648"/>
                </a:cubicBezTo>
                <a:cubicBezTo>
                  <a:pt x="0" y="648"/>
                  <a:pt x="1" y="649"/>
                  <a:pt x="1" y="649"/>
                </a:cubicBezTo>
                <a:cubicBezTo>
                  <a:pt x="646" y="1294"/>
                  <a:pt x="646" y="1294"/>
                  <a:pt x="646" y="1294"/>
                </a:cubicBezTo>
                <a:cubicBezTo>
                  <a:pt x="647" y="1294"/>
                  <a:pt x="647" y="1295"/>
                  <a:pt x="648" y="1295"/>
                </a:cubicBezTo>
                <a:cubicBezTo>
                  <a:pt x="648" y="1295"/>
                  <a:pt x="649" y="1294"/>
                  <a:pt x="649" y="1294"/>
                </a:cubicBezTo>
                <a:lnTo>
                  <a:pt x="648" y="1293"/>
                </a:lnTo>
                <a:close/>
              </a:path>
            </a:pathLst>
          </a:custGeom>
          <a:solidFill>
            <a:srgbClr val="B3DC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任意多边形: 形状 20"/>
          <p:cNvSpPr/>
          <p:nvPr userDrawn="1"/>
        </p:nvSpPr>
        <p:spPr bwMode="auto">
          <a:xfrm>
            <a:off x="8359197" y="4358697"/>
            <a:ext cx="784803" cy="784803"/>
          </a:xfrm>
          <a:custGeom>
            <a:avLst/>
            <a:gdLst>
              <a:gd name="connsiteX0" fmla="*/ 784803 w 784803"/>
              <a:gd name="connsiteY0" fmla="*/ 0 h 784803"/>
              <a:gd name="connsiteX1" fmla="*/ 784803 w 784803"/>
              <a:gd name="connsiteY1" fmla="*/ 1 h 784803"/>
              <a:gd name="connsiteX2" fmla="*/ 784803 w 784803"/>
              <a:gd name="connsiteY2" fmla="*/ 784803 h 784803"/>
              <a:gd name="connsiteX3" fmla="*/ 0 w 784803"/>
              <a:gd name="connsiteY3" fmla="*/ 784803 h 784803"/>
              <a:gd name="connsiteX4" fmla="*/ 0 w 784803"/>
              <a:gd name="connsiteY4" fmla="*/ 784803 h 784803"/>
              <a:gd name="connsiteX5" fmla="*/ 16911 w 784803"/>
              <a:gd name="connsiteY5" fmla="*/ 744717 h 784803"/>
              <a:gd name="connsiteX6" fmla="*/ 744717 w 784803"/>
              <a:gd name="connsiteY6" fmla="*/ 16911 h 784803"/>
              <a:gd name="connsiteX7" fmla="*/ 784803 w 784803"/>
              <a:gd name="connsiteY7" fmla="*/ 0 h 784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803" h="784803">
                <a:moveTo>
                  <a:pt x="784803" y="0"/>
                </a:moveTo>
                <a:lnTo>
                  <a:pt x="784803" y="1"/>
                </a:lnTo>
                <a:lnTo>
                  <a:pt x="784803" y="784803"/>
                </a:lnTo>
                <a:lnTo>
                  <a:pt x="0" y="784803"/>
                </a:lnTo>
                <a:lnTo>
                  <a:pt x="0" y="784803"/>
                </a:lnTo>
                <a:cubicBezTo>
                  <a:pt x="0" y="770397"/>
                  <a:pt x="5637" y="755991"/>
                  <a:pt x="16911" y="744717"/>
                </a:cubicBezTo>
                <a:cubicBezTo>
                  <a:pt x="744717" y="16911"/>
                  <a:pt x="744717" y="16911"/>
                  <a:pt x="744717" y="16911"/>
                </a:cubicBezTo>
                <a:cubicBezTo>
                  <a:pt x="755991" y="5637"/>
                  <a:pt x="770397" y="0"/>
                  <a:pt x="784803" y="0"/>
                </a:cubicBezTo>
                <a:close/>
              </a:path>
            </a:pathLst>
          </a:custGeom>
          <a:solidFill>
            <a:srgbClr val="B3DC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13" name="任意多边形: 形状 12"/>
          <p:cNvSpPr/>
          <p:nvPr userDrawn="1"/>
        </p:nvSpPr>
        <p:spPr bwMode="auto">
          <a:xfrm>
            <a:off x="0" y="0"/>
            <a:ext cx="523506" cy="976637"/>
          </a:xfrm>
          <a:custGeom>
            <a:avLst/>
            <a:gdLst>
              <a:gd name="connsiteX0" fmla="*/ 0 w 523506"/>
              <a:gd name="connsiteY0" fmla="*/ 0 h 976637"/>
              <a:gd name="connsiteX1" fmla="*/ 116724 w 523506"/>
              <a:gd name="connsiteY1" fmla="*/ 0 h 976637"/>
              <a:gd name="connsiteX2" fmla="*/ 179959 w 523506"/>
              <a:gd name="connsiteY2" fmla="*/ 63235 h 976637"/>
              <a:gd name="connsiteX3" fmla="*/ 506595 w 523506"/>
              <a:gd name="connsiteY3" fmla="*/ 389871 h 976637"/>
              <a:gd name="connsiteX4" fmla="*/ 506595 w 523506"/>
              <a:gd name="connsiteY4" fmla="*/ 470042 h 976637"/>
              <a:gd name="connsiteX5" fmla="*/ 15290 w 523506"/>
              <a:gd name="connsiteY5" fmla="*/ 961347 h 976637"/>
              <a:gd name="connsiteX6" fmla="*/ 0 w 523506"/>
              <a:gd name="connsiteY6" fmla="*/ 976637 h 976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506" h="976637">
                <a:moveTo>
                  <a:pt x="0" y="0"/>
                </a:moveTo>
                <a:lnTo>
                  <a:pt x="116724" y="0"/>
                </a:lnTo>
                <a:lnTo>
                  <a:pt x="179959" y="63235"/>
                </a:lnTo>
                <a:cubicBezTo>
                  <a:pt x="506595" y="389871"/>
                  <a:pt x="506595" y="389871"/>
                  <a:pt x="506595" y="389871"/>
                </a:cubicBezTo>
                <a:cubicBezTo>
                  <a:pt x="529143" y="412419"/>
                  <a:pt x="529143" y="447494"/>
                  <a:pt x="506595" y="470042"/>
                </a:cubicBezTo>
                <a:cubicBezTo>
                  <a:pt x="279156" y="697481"/>
                  <a:pt x="122791" y="853846"/>
                  <a:pt x="15290" y="961347"/>
                </a:cubicBezTo>
                <a:lnTo>
                  <a:pt x="0" y="976637"/>
                </a:lnTo>
                <a:close/>
              </a:path>
            </a:pathLst>
          </a:custGeom>
          <a:solidFill>
            <a:srgbClr val="B3DC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9" name="Freeform 6"/>
          <p:cNvSpPr/>
          <p:nvPr userDrawn="1"/>
        </p:nvSpPr>
        <p:spPr bwMode="auto">
          <a:xfrm>
            <a:off x="-14324" y="4344578"/>
            <a:ext cx="1623706" cy="1621844"/>
          </a:xfrm>
          <a:custGeom>
            <a:avLst/>
            <a:gdLst>
              <a:gd name="T0" fmla="*/ 648 w 1295"/>
              <a:gd name="T1" fmla="*/ 1293 h 1295"/>
              <a:gd name="T2" fmla="*/ 649 w 1295"/>
              <a:gd name="T3" fmla="*/ 1291 h 1295"/>
              <a:gd name="T4" fmla="*/ 5 w 1295"/>
              <a:gd name="T5" fmla="*/ 648 h 1295"/>
              <a:gd name="T6" fmla="*/ 648 w 1295"/>
              <a:gd name="T7" fmla="*/ 5 h 1295"/>
              <a:gd name="T8" fmla="*/ 1290 w 1295"/>
              <a:gd name="T9" fmla="*/ 648 h 1295"/>
              <a:gd name="T10" fmla="*/ 646 w 1295"/>
              <a:gd name="T11" fmla="*/ 1291 h 1295"/>
              <a:gd name="T12" fmla="*/ 648 w 1295"/>
              <a:gd name="T13" fmla="*/ 1293 h 1295"/>
              <a:gd name="T14" fmla="*/ 649 w 1295"/>
              <a:gd name="T15" fmla="*/ 1291 h 1295"/>
              <a:gd name="T16" fmla="*/ 648 w 1295"/>
              <a:gd name="T17" fmla="*/ 1293 h 1295"/>
              <a:gd name="T18" fmla="*/ 649 w 1295"/>
              <a:gd name="T19" fmla="*/ 1294 h 1295"/>
              <a:gd name="T20" fmla="*/ 1294 w 1295"/>
              <a:gd name="T21" fmla="*/ 649 h 1295"/>
              <a:gd name="T22" fmla="*/ 1295 w 1295"/>
              <a:gd name="T23" fmla="*/ 648 h 1295"/>
              <a:gd name="T24" fmla="*/ 1294 w 1295"/>
              <a:gd name="T25" fmla="*/ 646 h 1295"/>
              <a:gd name="T26" fmla="*/ 649 w 1295"/>
              <a:gd name="T27" fmla="*/ 1 h 1295"/>
              <a:gd name="T28" fmla="*/ 646 w 1295"/>
              <a:gd name="T29" fmla="*/ 1 h 1295"/>
              <a:gd name="T30" fmla="*/ 1 w 1295"/>
              <a:gd name="T31" fmla="*/ 646 h 1295"/>
              <a:gd name="T32" fmla="*/ 0 w 1295"/>
              <a:gd name="T33" fmla="*/ 648 h 1295"/>
              <a:gd name="T34" fmla="*/ 1 w 1295"/>
              <a:gd name="T35" fmla="*/ 649 h 1295"/>
              <a:gd name="T36" fmla="*/ 646 w 1295"/>
              <a:gd name="T37" fmla="*/ 1294 h 1295"/>
              <a:gd name="T38" fmla="*/ 648 w 1295"/>
              <a:gd name="T39" fmla="*/ 1295 h 1295"/>
              <a:gd name="T40" fmla="*/ 649 w 1295"/>
              <a:gd name="T41" fmla="*/ 1294 h 1295"/>
              <a:gd name="T42" fmla="*/ 648 w 1295"/>
              <a:gd name="T43" fmla="*/ 1293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95" h="1295">
                <a:moveTo>
                  <a:pt x="648" y="1293"/>
                </a:moveTo>
                <a:cubicBezTo>
                  <a:pt x="649" y="1291"/>
                  <a:pt x="649" y="1291"/>
                  <a:pt x="649" y="1291"/>
                </a:cubicBezTo>
                <a:cubicBezTo>
                  <a:pt x="5" y="648"/>
                  <a:pt x="5" y="648"/>
                  <a:pt x="5" y="648"/>
                </a:cubicBezTo>
                <a:cubicBezTo>
                  <a:pt x="648" y="5"/>
                  <a:pt x="648" y="5"/>
                  <a:pt x="648" y="5"/>
                </a:cubicBezTo>
                <a:cubicBezTo>
                  <a:pt x="1290" y="648"/>
                  <a:pt x="1290" y="648"/>
                  <a:pt x="1290" y="648"/>
                </a:cubicBezTo>
                <a:cubicBezTo>
                  <a:pt x="646" y="1291"/>
                  <a:pt x="646" y="1291"/>
                  <a:pt x="646" y="1291"/>
                </a:cubicBezTo>
                <a:cubicBezTo>
                  <a:pt x="648" y="1293"/>
                  <a:pt x="648" y="1293"/>
                  <a:pt x="648" y="1293"/>
                </a:cubicBezTo>
                <a:cubicBezTo>
                  <a:pt x="649" y="1291"/>
                  <a:pt x="649" y="1291"/>
                  <a:pt x="649" y="1291"/>
                </a:cubicBezTo>
                <a:cubicBezTo>
                  <a:pt x="648" y="1293"/>
                  <a:pt x="648" y="1293"/>
                  <a:pt x="648" y="1293"/>
                </a:cubicBezTo>
                <a:cubicBezTo>
                  <a:pt x="649" y="1294"/>
                  <a:pt x="649" y="1294"/>
                  <a:pt x="649" y="1294"/>
                </a:cubicBezTo>
                <a:cubicBezTo>
                  <a:pt x="1294" y="649"/>
                  <a:pt x="1294" y="649"/>
                  <a:pt x="1294" y="649"/>
                </a:cubicBezTo>
                <a:cubicBezTo>
                  <a:pt x="1295" y="649"/>
                  <a:pt x="1295" y="648"/>
                  <a:pt x="1295" y="648"/>
                </a:cubicBezTo>
                <a:cubicBezTo>
                  <a:pt x="1295" y="647"/>
                  <a:pt x="1295" y="646"/>
                  <a:pt x="1294" y="646"/>
                </a:cubicBezTo>
                <a:cubicBezTo>
                  <a:pt x="649" y="1"/>
                  <a:pt x="649" y="1"/>
                  <a:pt x="649" y="1"/>
                </a:cubicBezTo>
                <a:cubicBezTo>
                  <a:pt x="648" y="0"/>
                  <a:pt x="647" y="0"/>
                  <a:pt x="646" y="1"/>
                </a:cubicBezTo>
                <a:cubicBezTo>
                  <a:pt x="1" y="646"/>
                  <a:pt x="1" y="646"/>
                  <a:pt x="1" y="646"/>
                </a:cubicBezTo>
                <a:cubicBezTo>
                  <a:pt x="1" y="646"/>
                  <a:pt x="0" y="647"/>
                  <a:pt x="0" y="648"/>
                </a:cubicBezTo>
                <a:cubicBezTo>
                  <a:pt x="0" y="648"/>
                  <a:pt x="1" y="649"/>
                  <a:pt x="1" y="649"/>
                </a:cubicBezTo>
                <a:cubicBezTo>
                  <a:pt x="646" y="1294"/>
                  <a:pt x="646" y="1294"/>
                  <a:pt x="646" y="1294"/>
                </a:cubicBezTo>
                <a:cubicBezTo>
                  <a:pt x="647" y="1294"/>
                  <a:pt x="647" y="1295"/>
                  <a:pt x="648" y="1295"/>
                </a:cubicBezTo>
                <a:cubicBezTo>
                  <a:pt x="648" y="1295"/>
                  <a:pt x="649" y="1294"/>
                  <a:pt x="649" y="1294"/>
                </a:cubicBezTo>
                <a:lnTo>
                  <a:pt x="648" y="1293"/>
                </a:lnTo>
                <a:close/>
              </a:path>
            </a:pathLst>
          </a:custGeom>
          <a:solidFill>
            <a:srgbClr val="B3DC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任意多边形: 形状 10"/>
          <p:cNvSpPr/>
          <p:nvPr userDrawn="1"/>
        </p:nvSpPr>
        <p:spPr bwMode="auto">
          <a:xfrm>
            <a:off x="255964" y="0"/>
            <a:ext cx="721391" cy="337734"/>
          </a:xfrm>
          <a:custGeom>
            <a:avLst/>
            <a:gdLst>
              <a:gd name="connsiteX0" fmla="*/ 0 w 721391"/>
              <a:gd name="connsiteY0" fmla="*/ 0 h 337734"/>
              <a:gd name="connsiteX1" fmla="*/ 721391 w 721391"/>
              <a:gd name="connsiteY1" fmla="*/ 0 h 337734"/>
              <a:gd name="connsiteX2" fmla="*/ 707593 w 721391"/>
              <a:gd name="connsiteY2" fmla="*/ 13780 h 337734"/>
              <a:gd name="connsiteX3" fmla="*/ 400140 w 721391"/>
              <a:gd name="connsiteY3" fmla="*/ 320823 h 337734"/>
              <a:gd name="connsiteX4" fmla="*/ 321251 w 721391"/>
              <a:gd name="connsiteY4" fmla="*/ 320823 h 337734"/>
              <a:gd name="connsiteX5" fmla="*/ 80698 w 721391"/>
              <a:gd name="connsiteY5" fmla="*/ 80590 h 33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391" h="337734">
                <a:moveTo>
                  <a:pt x="0" y="0"/>
                </a:moveTo>
                <a:lnTo>
                  <a:pt x="721391" y="0"/>
                </a:lnTo>
                <a:lnTo>
                  <a:pt x="707593" y="13780"/>
                </a:lnTo>
                <a:cubicBezTo>
                  <a:pt x="400140" y="320823"/>
                  <a:pt x="400140" y="320823"/>
                  <a:pt x="400140" y="320823"/>
                </a:cubicBezTo>
                <a:cubicBezTo>
                  <a:pt x="378852" y="343371"/>
                  <a:pt x="342539" y="343371"/>
                  <a:pt x="321251" y="320823"/>
                </a:cubicBezTo>
                <a:cubicBezTo>
                  <a:pt x="230154" y="229847"/>
                  <a:pt x="150444" y="150243"/>
                  <a:pt x="80698" y="80590"/>
                </a:cubicBezTo>
                <a:close/>
              </a:path>
            </a:pathLst>
          </a:custGeom>
          <a:solidFill>
            <a:srgbClr val="77BA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5" name="任意多边形: 形状 14"/>
          <p:cNvSpPr/>
          <p:nvPr userDrawn="1"/>
        </p:nvSpPr>
        <p:spPr bwMode="auto">
          <a:xfrm>
            <a:off x="8920724" y="3999473"/>
            <a:ext cx="223276" cy="493337"/>
          </a:xfrm>
          <a:custGeom>
            <a:avLst/>
            <a:gdLst>
              <a:gd name="connsiteX0" fmla="*/ 223276 w 223276"/>
              <a:gd name="connsiteY0" fmla="*/ 0 h 493337"/>
              <a:gd name="connsiteX1" fmla="*/ 223276 w 223276"/>
              <a:gd name="connsiteY1" fmla="*/ 493337 h 493337"/>
              <a:gd name="connsiteX2" fmla="*/ 193965 w 223276"/>
              <a:gd name="connsiteY2" fmla="*/ 464037 h 493337"/>
              <a:gd name="connsiteX3" fmla="*/ 15972 w 223276"/>
              <a:gd name="connsiteY3" fmla="*/ 286113 h 493337"/>
              <a:gd name="connsiteX4" fmla="*/ 15972 w 223276"/>
              <a:gd name="connsiteY4" fmla="*/ 207225 h 493337"/>
              <a:gd name="connsiteX5" fmla="*/ 144305 w 223276"/>
              <a:gd name="connsiteY5" fmla="*/ 78941 h 49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276" h="493337">
                <a:moveTo>
                  <a:pt x="223276" y="0"/>
                </a:moveTo>
                <a:lnTo>
                  <a:pt x="223276" y="493337"/>
                </a:lnTo>
                <a:lnTo>
                  <a:pt x="193965" y="464037"/>
                </a:lnTo>
                <a:cubicBezTo>
                  <a:pt x="15972" y="286113"/>
                  <a:pt x="15972" y="286113"/>
                  <a:pt x="15972" y="286113"/>
                </a:cubicBezTo>
                <a:cubicBezTo>
                  <a:pt x="-5324" y="264826"/>
                  <a:pt x="-5324" y="228512"/>
                  <a:pt x="15972" y="207225"/>
                </a:cubicBezTo>
                <a:cubicBezTo>
                  <a:pt x="61538" y="161676"/>
                  <a:pt x="104256" y="118974"/>
                  <a:pt x="144305" y="78941"/>
                </a:cubicBezTo>
                <a:close/>
              </a:path>
            </a:pathLst>
          </a:custGeom>
          <a:solidFill>
            <a:srgbClr val="F2F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9" name="任意多边形: 形状 18"/>
          <p:cNvSpPr/>
          <p:nvPr userDrawn="1"/>
        </p:nvSpPr>
        <p:spPr bwMode="auto">
          <a:xfrm>
            <a:off x="8019384" y="4363188"/>
            <a:ext cx="1124616" cy="780312"/>
          </a:xfrm>
          <a:custGeom>
            <a:avLst/>
            <a:gdLst>
              <a:gd name="connsiteX0" fmla="*/ 783363 w 1124616"/>
              <a:gd name="connsiteY0" fmla="*/ 0 h 780312"/>
              <a:gd name="connsiteX1" fmla="*/ 822853 w 1124616"/>
              <a:gd name="connsiteY1" fmla="*/ 15972 h 780312"/>
              <a:gd name="connsiteX2" fmla="*/ 1063690 w 1124616"/>
              <a:gd name="connsiteY2" fmla="*/ 256618 h 780312"/>
              <a:gd name="connsiteX3" fmla="*/ 1124616 w 1124616"/>
              <a:gd name="connsiteY3" fmla="*/ 317496 h 780312"/>
              <a:gd name="connsiteX4" fmla="*/ 1124616 w 1124616"/>
              <a:gd name="connsiteY4" fmla="*/ 780312 h 780312"/>
              <a:gd name="connsiteX5" fmla="*/ 0 w 1124616"/>
              <a:gd name="connsiteY5" fmla="*/ 780312 h 780312"/>
              <a:gd name="connsiteX6" fmla="*/ 14236 w 1124616"/>
              <a:gd name="connsiteY6" fmla="*/ 745030 h 780312"/>
              <a:gd name="connsiteX7" fmla="*/ 743872 w 1124616"/>
              <a:gd name="connsiteY7" fmla="*/ 15972 h 780312"/>
              <a:gd name="connsiteX8" fmla="*/ 783363 w 1124616"/>
              <a:gd name="connsiteY8" fmla="*/ 0 h 78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4616" h="780312">
                <a:moveTo>
                  <a:pt x="783363" y="0"/>
                </a:moveTo>
                <a:cubicBezTo>
                  <a:pt x="797780" y="0"/>
                  <a:pt x="812197" y="5324"/>
                  <a:pt x="822853" y="15972"/>
                </a:cubicBezTo>
                <a:cubicBezTo>
                  <a:pt x="914058" y="107104"/>
                  <a:pt x="993862" y="186845"/>
                  <a:pt x="1063690" y="256618"/>
                </a:cubicBezTo>
                <a:lnTo>
                  <a:pt x="1124616" y="317496"/>
                </a:lnTo>
                <a:lnTo>
                  <a:pt x="1124616" y="780312"/>
                </a:lnTo>
                <a:lnTo>
                  <a:pt x="0" y="780312"/>
                </a:lnTo>
                <a:lnTo>
                  <a:pt x="14236" y="745030"/>
                </a:lnTo>
                <a:cubicBezTo>
                  <a:pt x="743872" y="15972"/>
                  <a:pt x="743872" y="15972"/>
                  <a:pt x="743872" y="15972"/>
                </a:cubicBezTo>
                <a:cubicBezTo>
                  <a:pt x="754528" y="5324"/>
                  <a:pt x="768945" y="0"/>
                  <a:pt x="783363" y="0"/>
                </a:cubicBezTo>
                <a:close/>
              </a:path>
            </a:pathLst>
          </a:custGeom>
          <a:solidFill>
            <a:srgbClr val="B3DC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11" name="图片占位符 2"/>
          <p:cNvSpPr>
            <a:spLocks noGrp="1"/>
          </p:cNvSpPr>
          <p:nvPr>
            <p:ph type="pic" sz="quarter" idx="10"/>
          </p:nvPr>
        </p:nvSpPr>
        <p:spPr>
          <a:xfrm>
            <a:off x="228600" y="1040285"/>
            <a:ext cx="4343400" cy="1894897"/>
          </a:xfrm>
          <a:ln>
            <a:noFill/>
          </a:ln>
        </p:spPr>
        <p:txBody>
          <a:bodyPr/>
          <a:lstStyle/>
          <a:p>
            <a:endParaRPr lang="zh-CN" altLang="en-US"/>
          </a:p>
        </p:txBody>
      </p:sp>
      <p:sp>
        <p:nvSpPr>
          <p:cNvPr id="12" name="矩形 11"/>
          <p:cNvSpPr/>
          <p:nvPr userDrawn="1"/>
        </p:nvSpPr>
        <p:spPr>
          <a:xfrm>
            <a:off x="4572000" y="1040933"/>
            <a:ext cx="4343400" cy="1893600"/>
          </a:xfrm>
          <a:prstGeom prst="rect">
            <a:avLst/>
          </a:prstGeom>
          <a:solidFill>
            <a:srgbClr val="31809F"/>
          </a:solidFill>
          <a:ln w="12700" cap="flat" cmpd="sng" algn="ctr">
            <a:noFill/>
            <a:prstDash val="solid"/>
            <a:miter lim="800000"/>
          </a:ln>
          <a:effectLst/>
        </p:spPr>
        <p:txBody>
          <a:bodyPr wrap="square" rtlCol="0" anchor="ctr">
            <a:noAutofit/>
          </a:bodyPr>
          <a:lstStyle/>
          <a:p>
            <a:pPr marR="0" lvl="0" indent="0" algn="ctr" defTabSz="914400" fontAlgn="auto">
              <a:lnSpc>
                <a:spcPct val="100000"/>
              </a:lnSpc>
              <a:spcBef>
                <a:spcPts val="0"/>
              </a:spcBef>
              <a:spcAft>
                <a:spcPts val="0"/>
              </a:spcAft>
              <a:buClrTx/>
              <a:buSzTx/>
              <a:buFontTx/>
              <a:buNone/>
            </a:pPr>
            <a:endParaRPr kumimoji="0" lang="zh-CN" altLang="en-US" b="0" i="0" u="none" strike="noStrike" kern="0" cap="none" spc="0" normalizeH="0" baseline="0">
              <a:ln>
                <a:noFill/>
              </a:ln>
              <a:solidFill>
                <a:prstClr val="white"/>
              </a:solidFill>
              <a:effectLst/>
              <a:uLnTx/>
              <a:uFillTx/>
              <a:latin typeface="Calibri Light" panose="020F0302020204030204"/>
              <a:ea typeface="汉仪旗黑-45S"/>
            </a:endParaRPr>
          </a:p>
        </p:txBody>
      </p:sp>
      <p:sp>
        <p:nvSpPr>
          <p:cNvPr id="13" name="任意多边形: 形状 12"/>
          <p:cNvSpPr/>
          <p:nvPr userDrawn="1"/>
        </p:nvSpPr>
        <p:spPr bwMode="auto">
          <a:xfrm>
            <a:off x="0" y="0"/>
            <a:ext cx="523506" cy="976637"/>
          </a:xfrm>
          <a:custGeom>
            <a:avLst/>
            <a:gdLst>
              <a:gd name="connsiteX0" fmla="*/ 0 w 523506"/>
              <a:gd name="connsiteY0" fmla="*/ 0 h 976637"/>
              <a:gd name="connsiteX1" fmla="*/ 116724 w 523506"/>
              <a:gd name="connsiteY1" fmla="*/ 0 h 976637"/>
              <a:gd name="connsiteX2" fmla="*/ 179959 w 523506"/>
              <a:gd name="connsiteY2" fmla="*/ 63235 h 976637"/>
              <a:gd name="connsiteX3" fmla="*/ 506595 w 523506"/>
              <a:gd name="connsiteY3" fmla="*/ 389871 h 976637"/>
              <a:gd name="connsiteX4" fmla="*/ 506595 w 523506"/>
              <a:gd name="connsiteY4" fmla="*/ 470042 h 976637"/>
              <a:gd name="connsiteX5" fmla="*/ 15290 w 523506"/>
              <a:gd name="connsiteY5" fmla="*/ 961347 h 976637"/>
              <a:gd name="connsiteX6" fmla="*/ 0 w 523506"/>
              <a:gd name="connsiteY6" fmla="*/ 976637 h 976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506" h="976637">
                <a:moveTo>
                  <a:pt x="0" y="0"/>
                </a:moveTo>
                <a:lnTo>
                  <a:pt x="116724" y="0"/>
                </a:lnTo>
                <a:lnTo>
                  <a:pt x="179959" y="63235"/>
                </a:lnTo>
                <a:cubicBezTo>
                  <a:pt x="506595" y="389871"/>
                  <a:pt x="506595" y="389871"/>
                  <a:pt x="506595" y="389871"/>
                </a:cubicBezTo>
                <a:cubicBezTo>
                  <a:pt x="529143" y="412419"/>
                  <a:pt x="529143" y="447494"/>
                  <a:pt x="506595" y="470042"/>
                </a:cubicBezTo>
                <a:cubicBezTo>
                  <a:pt x="279156" y="697481"/>
                  <a:pt x="122791" y="853846"/>
                  <a:pt x="15290" y="961347"/>
                </a:cubicBezTo>
                <a:lnTo>
                  <a:pt x="0" y="976637"/>
                </a:lnTo>
                <a:close/>
              </a:path>
            </a:pathLst>
          </a:custGeom>
          <a:solidFill>
            <a:srgbClr val="B3DC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4" name="Freeform 6"/>
          <p:cNvSpPr/>
          <p:nvPr userDrawn="1"/>
        </p:nvSpPr>
        <p:spPr bwMode="auto">
          <a:xfrm>
            <a:off x="-14324" y="4344578"/>
            <a:ext cx="1623706" cy="1621844"/>
          </a:xfrm>
          <a:custGeom>
            <a:avLst/>
            <a:gdLst>
              <a:gd name="T0" fmla="*/ 648 w 1295"/>
              <a:gd name="T1" fmla="*/ 1293 h 1295"/>
              <a:gd name="T2" fmla="*/ 649 w 1295"/>
              <a:gd name="T3" fmla="*/ 1291 h 1295"/>
              <a:gd name="T4" fmla="*/ 5 w 1295"/>
              <a:gd name="T5" fmla="*/ 648 h 1295"/>
              <a:gd name="T6" fmla="*/ 648 w 1295"/>
              <a:gd name="T7" fmla="*/ 5 h 1295"/>
              <a:gd name="T8" fmla="*/ 1290 w 1295"/>
              <a:gd name="T9" fmla="*/ 648 h 1295"/>
              <a:gd name="T10" fmla="*/ 646 w 1295"/>
              <a:gd name="T11" fmla="*/ 1291 h 1295"/>
              <a:gd name="T12" fmla="*/ 648 w 1295"/>
              <a:gd name="T13" fmla="*/ 1293 h 1295"/>
              <a:gd name="T14" fmla="*/ 649 w 1295"/>
              <a:gd name="T15" fmla="*/ 1291 h 1295"/>
              <a:gd name="T16" fmla="*/ 648 w 1295"/>
              <a:gd name="T17" fmla="*/ 1293 h 1295"/>
              <a:gd name="T18" fmla="*/ 649 w 1295"/>
              <a:gd name="T19" fmla="*/ 1294 h 1295"/>
              <a:gd name="T20" fmla="*/ 1294 w 1295"/>
              <a:gd name="T21" fmla="*/ 649 h 1295"/>
              <a:gd name="T22" fmla="*/ 1295 w 1295"/>
              <a:gd name="T23" fmla="*/ 648 h 1295"/>
              <a:gd name="T24" fmla="*/ 1294 w 1295"/>
              <a:gd name="T25" fmla="*/ 646 h 1295"/>
              <a:gd name="T26" fmla="*/ 649 w 1295"/>
              <a:gd name="T27" fmla="*/ 1 h 1295"/>
              <a:gd name="T28" fmla="*/ 646 w 1295"/>
              <a:gd name="T29" fmla="*/ 1 h 1295"/>
              <a:gd name="T30" fmla="*/ 1 w 1295"/>
              <a:gd name="T31" fmla="*/ 646 h 1295"/>
              <a:gd name="T32" fmla="*/ 0 w 1295"/>
              <a:gd name="T33" fmla="*/ 648 h 1295"/>
              <a:gd name="T34" fmla="*/ 1 w 1295"/>
              <a:gd name="T35" fmla="*/ 649 h 1295"/>
              <a:gd name="T36" fmla="*/ 646 w 1295"/>
              <a:gd name="T37" fmla="*/ 1294 h 1295"/>
              <a:gd name="T38" fmla="*/ 648 w 1295"/>
              <a:gd name="T39" fmla="*/ 1295 h 1295"/>
              <a:gd name="T40" fmla="*/ 649 w 1295"/>
              <a:gd name="T41" fmla="*/ 1294 h 1295"/>
              <a:gd name="T42" fmla="*/ 648 w 1295"/>
              <a:gd name="T43" fmla="*/ 1293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95" h="1295">
                <a:moveTo>
                  <a:pt x="648" y="1293"/>
                </a:moveTo>
                <a:cubicBezTo>
                  <a:pt x="649" y="1291"/>
                  <a:pt x="649" y="1291"/>
                  <a:pt x="649" y="1291"/>
                </a:cubicBezTo>
                <a:cubicBezTo>
                  <a:pt x="5" y="648"/>
                  <a:pt x="5" y="648"/>
                  <a:pt x="5" y="648"/>
                </a:cubicBezTo>
                <a:cubicBezTo>
                  <a:pt x="648" y="5"/>
                  <a:pt x="648" y="5"/>
                  <a:pt x="648" y="5"/>
                </a:cubicBezTo>
                <a:cubicBezTo>
                  <a:pt x="1290" y="648"/>
                  <a:pt x="1290" y="648"/>
                  <a:pt x="1290" y="648"/>
                </a:cubicBezTo>
                <a:cubicBezTo>
                  <a:pt x="646" y="1291"/>
                  <a:pt x="646" y="1291"/>
                  <a:pt x="646" y="1291"/>
                </a:cubicBezTo>
                <a:cubicBezTo>
                  <a:pt x="648" y="1293"/>
                  <a:pt x="648" y="1293"/>
                  <a:pt x="648" y="1293"/>
                </a:cubicBezTo>
                <a:cubicBezTo>
                  <a:pt x="649" y="1291"/>
                  <a:pt x="649" y="1291"/>
                  <a:pt x="649" y="1291"/>
                </a:cubicBezTo>
                <a:cubicBezTo>
                  <a:pt x="648" y="1293"/>
                  <a:pt x="648" y="1293"/>
                  <a:pt x="648" y="1293"/>
                </a:cubicBezTo>
                <a:cubicBezTo>
                  <a:pt x="649" y="1294"/>
                  <a:pt x="649" y="1294"/>
                  <a:pt x="649" y="1294"/>
                </a:cubicBezTo>
                <a:cubicBezTo>
                  <a:pt x="1294" y="649"/>
                  <a:pt x="1294" y="649"/>
                  <a:pt x="1294" y="649"/>
                </a:cubicBezTo>
                <a:cubicBezTo>
                  <a:pt x="1295" y="649"/>
                  <a:pt x="1295" y="648"/>
                  <a:pt x="1295" y="648"/>
                </a:cubicBezTo>
                <a:cubicBezTo>
                  <a:pt x="1295" y="647"/>
                  <a:pt x="1295" y="646"/>
                  <a:pt x="1294" y="646"/>
                </a:cubicBezTo>
                <a:cubicBezTo>
                  <a:pt x="649" y="1"/>
                  <a:pt x="649" y="1"/>
                  <a:pt x="649" y="1"/>
                </a:cubicBezTo>
                <a:cubicBezTo>
                  <a:pt x="648" y="0"/>
                  <a:pt x="647" y="0"/>
                  <a:pt x="646" y="1"/>
                </a:cubicBezTo>
                <a:cubicBezTo>
                  <a:pt x="1" y="646"/>
                  <a:pt x="1" y="646"/>
                  <a:pt x="1" y="646"/>
                </a:cubicBezTo>
                <a:cubicBezTo>
                  <a:pt x="1" y="646"/>
                  <a:pt x="0" y="647"/>
                  <a:pt x="0" y="648"/>
                </a:cubicBezTo>
                <a:cubicBezTo>
                  <a:pt x="0" y="648"/>
                  <a:pt x="1" y="649"/>
                  <a:pt x="1" y="649"/>
                </a:cubicBezTo>
                <a:cubicBezTo>
                  <a:pt x="646" y="1294"/>
                  <a:pt x="646" y="1294"/>
                  <a:pt x="646" y="1294"/>
                </a:cubicBezTo>
                <a:cubicBezTo>
                  <a:pt x="647" y="1294"/>
                  <a:pt x="647" y="1295"/>
                  <a:pt x="648" y="1295"/>
                </a:cubicBezTo>
                <a:cubicBezTo>
                  <a:pt x="648" y="1295"/>
                  <a:pt x="649" y="1294"/>
                  <a:pt x="649" y="1294"/>
                </a:cubicBezTo>
                <a:lnTo>
                  <a:pt x="648" y="1293"/>
                </a:lnTo>
                <a:close/>
              </a:path>
            </a:pathLst>
          </a:custGeom>
          <a:solidFill>
            <a:srgbClr val="B3DC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任意多边形: 形状 14"/>
          <p:cNvSpPr/>
          <p:nvPr userDrawn="1"/>
        </p:nvSpPr>
        <p:spPr bwMode="auto">
          <a:xfrm>
            <a:off x="255964" y="0"/>
            <a:ext cx="721391" cy="337734"/>
          </a:xfrm>
          <a:custGeom>
            <a:avLst/>
            <a:gdLst>
              <a:gd name="connsiteX0" fmla="*/ 0 w 721391"/>
              <a:gd name="connsiteY0" fmla="*/ 0 h 337734"/>
              <a:gd name="connsiteX1" fmla="*/ 721391 w 721391"/>
              <a:gd name="connsiteY1" fmla="*/ 0 h 337734"/>
              <a:gd name="connsiteX2" fmla="*/ 707593 w 721391"/>
              <a:gd name="connsiteY2" fmla="*/ 13780 h 337734"/>
              <a:gd name="connsiteX3" fmla="*/ 400140 w 721391"/>
              <a:gd name="connsiteY3" fmla="*/ 320823 h 337734"/>
              <a:gd name="connsiteX4" fmla="*/ 321251 w 721391"/>
              <a:gd name="connsiteY4" fmla="*/ 320823 h 337734"/>
              <a:gd name="connsiteX5" fmla="*/ 80698 w 721391"/>
              <a:gd name="connsiteY5" fmla="*/ 80590 h 33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391" h="337734">
                <a:moveTo>
                  <a:pt x="0" y="0"/>
                </a:moveTo>
                <a:lnTo>
                  <a:pt x="721391" y="0"/>
                </a:lnTo>
                <a:lnTo>
                  <a:pt x="707593" y="13780"/>
                </a:lnTo>
                <a:cubicBezTo>
                  <a:pt x="400140" y="320823"/>
                  <a:pt x="400140" y="320823"/>
                  <a:pt x="400140" y="320823"/>
                </a:cubicBezTo>
                <a:cubicBezTo>
                  <a:pt x="378852" y="343371"/>
                  <a:pt x="342539" y="343371"/>
                  <a:pt x="321251" y="320823"/>
                </a:cubicBezTo>
                <a:cubicBezTo>
                  <a:pt x="230154" y="229847"/>
                  <a:pt x="150444" y="150243"/>
                  <a:pt x="80698" y="80590"/>
                </a:cubicBezTo>
                <a:close/>
              </a:path>
            </a:pathLst>
          </a:custGeom>
          <a:solidFill>
            <a:srgbClr val="77BA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8" name="任意多边形: 形状 17"/>
          <p:cNvSpPr/>
          <p:nvPr userDrawn="1"/>
        </p:nvSpPr>
        <p:spPr bwMode="auto">
          <a:xfrm>
            <a:off x="8920724" y="3999473"/>
            <a:ext cx="223276" cy="493337"/>
          </a:xfrm>
          <a:custGeom>
            <a:avLst/>
            <a:gdLst>
              <a:gd name="connsiteX0" fmla="*/ 223276 w 223276"/>
              <a:gd name="connsiteY0" fmla="*/ 0 h 493337"/>
              <a:gd name="connsiteX1" fmla="*/ 223276 w 223276"/>
              <a:gd name="connsiteY1" fmla="*/ 493337 h 493337"/>
              <a:gd name="connsiteX2" fmla="*/ 193965 w 223276"/>
              <a:gd name="connsiteY2" fmla="*/ 464037 h 493337"/>
              <a:gd name="connsiteX3" fmla="*/ 15972 w 223276"/>
              <a:gd name="connsiteY3" fmla="*/ 286113 h 493337"/>
              <a:gd name="connsiteX4" fmla="*/ 15972 w 223276"/>
              <a:gd name="connsiteY4" fmla="*/ 207225 h 493337"/>
              <a:gd name="connsiteX5" fmla="*/ 144305 w 223276"/>
              <a:gd name="connsiteY5" fmla="*/ 78941 h 49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276" h="493337">
                <a:moveTo>
                  <a:pt x="223276" y="0"/>
                </a:moveTo>
                <a:lnTo>
                  <a:pt x="223276" y="493337"/>
                </a:lnTo>
                <a:lnTo>
                  <a:pt x="193965" y="464037"/>
                </a:lnTo>
                <a:cubicBezTo>
                  <a:pt x="15972" y="286113"/>
                  <a:pt x="15972" y="286113"/>
                  <a:pt x="15972" y="286113"/>
                </a:cubicBezTo>
                <a:cubicBezTo>
                  <a:pt x="-5324" y="264826"/>
                  <a:pt x="-5324" y="228512"/>
                  <a:pt x="15972" y="207225"/>
                </a:cubicBezTo>
                <a:cubicBezTo>
                  <a:pt x="61538" y="161676"/>
                  <a:pt x="104256" y="118974"/>
                  <a:pt x="144305" y="78941"/>
                </a:cubicBezTo>
                <a:close/>
              </a:path>
            </a:pathLst>
          </a:custGeom>
          <a:solidFill>
            <a:srgbClr val="F2F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9" name="任意多边形: 形状 18"/>
          <p:cNvSpPr/>
          <p:nvPr userDrawn="1"/>
        </p:nvSpPr>
        <p:spPr bwMode="auto">
          <a:xfrm>
            <a:off x="8019384" y="4363188"/>
            <a:ext cx="1124616" cy="780312"/>
          </a:xfrm>
          <a:custGeom>
            <a:avLst/>
            <a:gdLst>
              <a:gd name="connsiteX0" fmla="*/ 783363 w 1124616"/>
              <a:gd name="connsiteY0" fmla="*/ 0 h 780312"/>
              <a:gd name="connsiteX1" fmla="*/ 822853 w 1124616"/>
              <a:gd name="connsiteY1" fmla="*/ 15972 h 780312"/>
              <a:gd name="connsiteX2" fmla="*/ 1063690 w 1124616"/>
              <a:gd name="connsiteY2" fmla="*/ 256618 h 780312"/>
              <a:gd name="connsiteX3" fmla="*/ 1124616 w 1124616"/>
              <a:gd name="connsiteY3" fmla="*/ 317496 h 780312"/>
              <a:gd name="connsiteX4" fmla="*/ 1124616 w 1124616"/>
              <a:gd name="connsiteY4" fmla="*/ 780312 h 780312"/>
              <a:gd name="connsiteX5" fmla="*/ 0 w 1124616"/>
              <a:gd name="connsiteY5" fmla="*/ 780312 h 780312"/>
              <a:gd name="connsiteX6" fmla="*/ 14236 w 1124616"/>
              <a:gd name="connsiteY6" fmla="*/ 745030 h 780312"/>
              <a:gd name="connsiteX7" fmla="*/ 743872 w 1124616"/>
              <a:gd name="connsiteY7" fmla="*/ 15972 h 780312"/>
              <a:gd name="connsiteX8" fmla="*/ 783363 w 1124616"/>
              <a:gd name="connsiteY8" fmla="*/ 0 h 78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4616" h="780312">
                <a:moveTo>
                  <a:pt x="783363" y="0"/>
                </a:moveTo>
                <a:cubicBezTo>
                  <a:pt x="797780" y="0"/>
                  <a:pt x="812197" y="5324"/>
                  <a:pt x="822853" y="15972"/>
                </a:cubicBezTo>
                <a:cubicBezTo>
                  <a:pt x="914058" y="107104"/>
                  <a:pt x="993862" y="186845"/>
                  <a:pt x="1063690" y="256618"/>
                </a:cubicBezTo>
                <a:lnTo>
                  <a:pt x="1124616" y="317496"/>
                </a:lnTo>
                <a:lnTo>
                  <a:pt x="1124616" y="780312"/>
                </a:lnTo>
                <a:lnTo>
                  <a:pt x="0" y="780312"/>
                </a:lnTo>
                <a:lnTo>
                  <a:pt x="14236" y="745030"/>
                </a:lnTo>
                <a:cubicBezTo>
                  <a:pt x="743872" y="15972"/>
                  <a:pt x="743872" y="15972"/>
                  <a:pt x="743872" y="15972"/>
                </a:cubicBezTo>
                <a:cubicBezTo>
                  <a:pt x="754528" y="5324"/>
                  <a:pt x="768945" y="0"/>
                  <a:pt x="783363" y="0"/>
                </a:cubicBezTo>
                <a:close/>
              </a:path>
            </a:pathLst>
          </a:custGeom>
          <a:solidFill>
            <a:srgbClr val="B3DC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11" name="图片占位符 2"/>
          <p:cNvSpPr>
            <a:spLocks noGrp="1"/>
          </p:cNvSpPr>
          <p:nvPr>
            <p:ph type="pic" sz="quarter" idx="10"/>
          </p:nvPr>
        </p:nvSpPr>
        <p:spPr>
          <a:xfrm>
            <a:off x="444260" y="1087732"/>
            <a:ext cx="2664015" cy="1672722"/>
          </a:xfrm>
          <a:prstGeom prst="roundRect">
            <a:avLst>
              <a:gd name="adj" fmla="val 3920"/>
            </a:avLst>
          </a:prstGeom>
          <a:ln>
            <a:noFill/>
          </a:ln>
        </p:spPr>
        <p:txBody>
          <a:bodyPr/>
          <a:lstStyle/>
          <a:p>
            <a:endParaRPr lang="zh-CN" altLang="en-US"/>
          </a:p>
        </p:txBody>
      </p:sp>
      <p:sp>
        <p:nvSpPr>
          <p:cNvPr id="13" name="任意多边形: 形状 12"/>
          <p:cNvSpPr/>
          <p:nvPr userDrawn="1"/>
        </p:nvSpPr>
        <p:spPr bwMode="auto">
          <a:xfrm>
            <a:off x="0" y="0"/>
            <a:ext cx="523506" cy="976637"/>
          </a:xfrm>
          <a:custGeom>
            <a:avLst/>
            <a:gdLst>
              <a:gd name="connsiteX0" fmla="*/ 0 w 523506"/>
              <a:gd name="connsiteY0" fmla="*/ 0 h 976637"/>
              <a:gd name="connsiteX1" fmla="*/ 116724 w 523506"/>
              <a:gd name="connsiteY1" fmla="*/ 0 h 976637"/>
              <a:gd name="connsiteX2" fmla="*/ 179959 w 523506"/>
              <a:gd name="connsiteY2" fmla="*/ 63235 h 976637"/>
              <a:gd name="connsiteX3" fmla="*/ 506595 w 523506"/>
              <a:gd name="connsiteY3" fmla="*/ 389871 h 976637"/>
              <a:gd name="connsiteX4" fmla="*/ 506595 w 523506"/>
              <a:gd name="connsiteY4" fmla="*/ 470042 h 976637"/>
              <a:gd name="connsiteX5" fmla="*/ 15290 w 523506"/>
              <a:gd name="connsiteY5" fmla="*/ 961347 h 976637"/>
              <a:gd name="connsiteX6" fmla="*/ 0 w 523506"/>
              <a:gd name="connsiteY6" fmla="*/ 976637 h 976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506" h="976637">
                <a:moveTo>
                  <a:pt x="0" y="0"/>
                </a:moveTo>
                <a:lnTo>
                  <a:pt x="116724" y="0"/>
                </a:lnTo>
                <a:lnTo>
                  <a:pt x="179959" y="63235"/>
                </a:lnTo>
                <a:cubicBezTo>
                  <a:pt x="506595" y="389871"/>
                  <a:pt x="506595" y="389871"/>
                  <a:pt x="506595" y="389871"/>
                </a:cubicBezTo>
                <a:cubicBezTo>
                  <a:pt x="529143" y="412419"/>
                  <a:pt x="529143" y="447494"/>
                  <a:pt x="506595" y="470042"/>
                </a:cubicBezTo>
                <a:cubicBezTo>
                  <a:pt x="279156" y="697481"/>
                  <a:pt x="122791" y="853846"/>
                  <a:pt x="15290" y="961347"/>
                </a:cubicBezTo>
                <a:lnTo>
                  <a:pt x="0" y="976637"/>
                </a:lnTo>
                <a:close/>
              </a:path>
            </a:pathLst>
          </a:custGeom>
          <a:solidFill>
            <a:srgbClr val="B3DC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4" name="Freeform 6"/>
          <p:cNvSpPr/>
          <p:nvPr userDrawn="1"/>
        </p:nvSpPr>
        <p:spPr bwMode="auto">
          <a:xfrm>
            <a:off x="-14324" y="4344578"/>
            <a:ext cx="1623706" cy="1621844"/>
          </a:xfrm>
          <a:custGeom>
            <a:avLst/>
            <a:gdLst>
              <a:gd name="T0" fmla="*/ 648 w 1295"/>
              <a:gd name="T1" fmla="*/ 1293 h 1295"/>
              <a:gd name="T2" fmla="*/ 649 w 1295"/>
              <a:gd name="T3" fmla="*/ 1291 h 1295"/>
              <a:gd name="T4" fmla="*/ 5 w 1295"/>
              <a:gd name="T5" fmla="*/ 648 h 1295"/>
              <a:gd name="T6" fmla="*/ 648 w 1295"/>
              <a:gd name="T7" fmla="*/ 5 h 1295"/>
              <a:gd name="T8" fmla="*/ 1290 w 1295"/>
              <a:gd name="T9" fmla="*/ 648 h 1295"/>
              <a:gd name="T10" fmla="*/ 646 w 1295"/>
              <a:gd name="T11" fmla="*/ 1291 h 1295"/>
              <a:gd name="T12" fmla="*/ 648 w 1295"/>
              <a:gd name="T13" fmla="*/ 1293 h 1295"/>
              <a:gd name="T14" fmla="*/ 649 w 1295"/>
              <a:gd name="T15" fmla="*/ 1291 h 1295"/>
              <a:gd name="T16" fmla="*/ 648 w 1295"/>
              <a:gd name="T17" fmla="*/ 1293 h 1295"/>
              <a:gd name="T18" fmla="*/ 649 w 1295"/>
              <a:gd name="T19" fmla="*/ 1294 h 1295"/>
              <a:gd name="T20" fmla="*/ 1294 w 1295"/>
              <a:gd name="T21" fmla="*/ 649 h 1295"/>
              <a:gd name="T22" fmla="*/ 1295 w 1295"/>
              <a:gd name="T23" fmla="*/ 648 h 1295"/>
              <a:gd name="T24" fmla="*/ 1294 w 1295"/>
              <a:gd name="T25" fmla="*/ 646 h 1295"/>
              <a:gd name="T26" fmla="*/ 649 w 1295"/>
              <a:gd name="T27" fmla="*/ 1 h 1295"/>
              <a:gd name="T28" fmla="*/ 646 w 1295"/>
              <a:gd name="T29" fmla="*/ 1 h 1295"/>
              <a:gd name="T30" fmla="*/ 1 w 1295"/>
              <a:gd name="T31" fmla="*/ 646 h 1295"/>
              <a:gd name="T32" fmla="*/ 0 w 1295"/>
              <a:gd name="T33" fmla="*/ 648 h 1295"/>
              <a:gd name="T34" fmla="*/ 1 w 1295"/>
              <a:gd name="T35" fmla="*/ 649 h 1295"/>
              <a:gd name="T36" fmla="*/ 646 w 1295"/>
              <a:gd name="T37" fmla="*/ 1294 h 1295"/>
              <a:gd name="T38" fmla="*/ 648 w 1295"/>
              <a:gd name="T39" fmla="*/ 1295 h 1295"/>
              <a:gd name="T40" fmla="*/ 649 w 1295"/>
              <a:gd name="T41" fmla="*/ 1294 h 1295"/>
              <a:gd name="T42" fmla="*/ 648 w 1295"/>
              <a:gd name="T43" fmla="*/ 1293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95" h="1295">
                <a:moveTo>
                  <a:pt x="648" y="1293"/>
                </a:moveTo>
                <a:cubicBezTo>
                  <a:pt x="649" y="1291"/>
                  <a:pt x="649" y="1291"/>
                  <a:pt x="649" y="1291"/>
                </a:cubicBezTo>
                <a:cubicBezTo>
                  <a:pt x="5" y="648"/>
                  <a:pt x="5" y="648"/>
                  <a:pt x="5" y="648"/>
                </a:cubicBezTo>
                <a:cubicBezTo>
                  <a:pt x="648" y="5"/>
                  <a:pt x="648" y="5"/>
                  <a:pt x="648" y="5"/>
                </a:cubicBezTo>
                <a:cubicBezTo>
                  <a:pt x="1290" y="648"/>
                  <a:pt x="1290" y="648"/>
                  <a:pt x="1290" y="648"/>
                </a:cubicBezTo>
                <a:cubicBezTo>
                  <a:pt x="646" y="1291"/>
                  <a:pt x="646" y="1291"/>
                  <a:pt x="646" y="1291"/>
                </a:cubicBezTo>
                <a:cubicBezTo>
                  <a:pt x="648" y="1293"/>
                  <a:pt x="648" y="1293"/>
                  <a:pt x="648" y="1293"/>
                </a:cubicBezTo>
                <a:cubicBezTo>
                  <a:pt x="649" y="1291"/>
                  <a:pt x="649" y="1291"/>
                  <a:pt x="649" y="1291"/>
                </a:cubicBezTo>
                <a:cubicBezTo>
                  <a:pt x="648" y="1293"/>
                  <a:pt x="648" y="1293"/>
                  <a:pt x="648" y="1293"/>
                </a:cubicBezTo>
                <a:cubicBezTo>
                  <a:pt x="649" y="1294"/>
                  <a:pt x="649" y="1294"/>
                  <a:pt x="649" y="1294"/>
                </a:cubicBezTo>
                <a:cubicBezTo>
                  <a:pt x="1294" y="649"/>
                  <a:pt x="1294" y="649"/>
                  <a:pt x="1294" y="649"/>
                </a:cubicBezTo>
                <a:cubicBezTo>
                  <a:pt x="1295" y="649"/>
                  <a:pt x="1295" y="648"/>
                  <a:pt x="1295" y="648"/>
                </a:cubicBezTo>
                <a:cubicBezTo>
                  <a:pt x="1295" y="647"/>
                  <a:pt x="1295" y="646"/>
                  <a:pt x="1294" y="646"/>
                </a:cubicBezTo>
                <a:cubicBezTo>
                  <a:pt x="649" y="1"/>
                  <a:pt x="649" y="1"/>
                  <a:pt x="649" y="1"/>
                </a:cubicBezTo>
                <a:cubicBezTo>
                  <a:pt x="648" y="0"/>
                  <a:pt x="647" y="0"/>
                  <a:pt x="646" y="1"/>
                </a:cubicBezTo>
                <a:cubicBezTo>
                  <a:pt x="1" y="646"/>
                  <a:pt x="1" y="646"/>
                  <a:pt x="1" y="646"/>
                </a:cubicBezTo>
                <a:cubicBezTo>
                  <a:pt x="1" y="646"/>
                  <a:pt x="0" y="647"/>
                  <a:pt x="0" y="648"/>
                </a:cubicBezTo>
                <a:cubicBezTo>
                  <a:pt x="0" y="648"/>
                  <a:pt x="1" y="649"/>
                  <a:pt x="1" y="649"/>
                </a:cubicBezTo>
                <a:cubicBezTo>
                  <a:pt x="646" y="1294"/>
                  <a:pt x="646" y="1294"/>
                  <a:pt x="646" y="1294"/>
                </a:cubicBezTo>
                <a:cubicBezTo>
                  <a:pt x="647" y="1294"/>
                  <a:pt x="647" y="1295"/>
                  <a:pt x="648" y="1295"/>
                </a:cubicBezTo>
                <a:cubicBezTo>
                  <a:pt x="648" y="1295"/>
                  <a:pt x="649" y="1294"/>
                  <a:pt x="649" y="1294"/>
                </a:cubicBezTo>
                <a:lnTo>
                  <a:pt x="648" y="1293"/>
                </a:lnTo>
                <a:close/>
              </a:path>
            </a:pathLst>
          </a:custGeom>
          <a:solidFill>
            <a:srgbClr val="B3DC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任意多边形: 形状 14"/>
          <p:cNvSpPr/>
          <p:nvPr userDrawn="1"/>
        </p:nvSpPr>
        <p:spPr bwMode="auto">
          <a:xfrm>
            <a:off x="255964" y="0"/>
            <a:ext cx="721391" cy="337734"/>
          </a:xfrm>
          <a:custGeom>
            <a:avLst/>
            <a:gdLst>
              <a:gd name="connsiteX0" fmla="*/ 0 w 721391"/>
              <a:gd name="connsiteY0" fmla="*/ 0 h 337734"/>
              <a:gd name="connsiteX1" fmla="*/ 721391 w 721391"/>
              <a:gd name="connsiteY1" fmla="*/ 0 h 337734"/>
              <a:gd name="connsiteX2" fmla="*/ 707593 w 721391"/>
              <a:gd name="connsiteY2" fmla="*/ 13780 h 337734"/>
              <a:gd name="connsiteX3" fmla="*/ 400140 w 721391"/>
              <a:gd name="connsiteY3" fmla="*/ 320823 h 337734"/>
              <a:gd name="connsiteX4" fmla="*/ 321251 w 721391"/>
              <a:gd name="connsiteY4" fmla="*/ 320823 h 337734"/>
              <a:gd name="connsiteX5" fmla="*/ 80698 w 721391"/>
              <a:gd name="connsiteY5" fmla="*/ 80590 h 33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391" h="337734">
                <a:moveTo>
                  <a:pt x="0" y="0"/>
                </a:moveTo>
                <a:lnTo>
                  <a:pt x="721391" y="0"/>
                </a:lnTo>
                <a:lnTo>
                  <a:pt x="707593" y="13780"/>
                </a:lnTo>
                <a:cubicBezTo>
                  <a:pt x="400140" y="320823"/>
                  <a:pt x="400140" y="320823"/>
                  <a:pt x="400140" y="320823"/>
                </a:cubicBezTo>
                <a:cubicBezTo>
                  <a:pt x="378852" y="343371"/>
                  <a:pt x="342539" y="343371"/>
                  <a:pt x="321251" y="320823"/>
                </a:cubicBezTo>
                <a:cubicBezTo>
                  <a:pt x="230154" y="229847"/>
                  <a:pt x="150444" y="150243"/>
                  <a:pt x="80698" y="80590"/>
                </a:cubicBezTo>
                <a:close/>
              </a:path>
            </a:pathLst>
          </a:custGeom>
          <a:solidFill>
            <a:srgbClr val="77BA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8" name="任意多边形: 形状 17"/>
          <p:cNvSpPr/>
          <p:nvPr userDrawn="1"/>
        </p:nvSpPr>
        <p:spPr bwMode="auto">
          <a:xfrm>
            <a:off x="8920724" y="3999473"/>
            <a:ext cx="223276" cy="493337"/>
          </a:xfrm>
          <a:custGeom>
            <a:avLst/>
            <a:gdLst>
              <a:gd name="connsiteX0" fmla="*/ 223276 w 223276"/>
              <a:gd name="connsiteY0" fmla="*/ 0 h 493337"/>
              <a:gd name="connsiteX1" fmla="*/ 223276 w 223276"/>
              <a:gd name="connsiteY1" fmla="*/ 493337 h 493337"/>
              <a:gd name="connsiteX2" fmla="*/ 193965 w 223276"/>
              <a:gd name="connsiteY2" fmla="*/ 464037 h 493337"/>
              <a:gd name="connsiteX3" fmla="*/ 15972 w 223276"/>
              <a:gd name="connsiteY3" fmla="*/ 286113 h 493337"/>
              <a:gd name="connsiteX4" fmla="*/ 15972 w 223276"/>
              <a:gd name="connsiteY4" fmla="*/ 207225 h 493337"/>
              <a:gd name="connsiteX5" fmla="*/ 144305 w 223276"/>
              <a:gd name="connsiteY5" fmla="*/ 78941 h 49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276" h="493337">
                <a:moveTo>
                  <a:pt x="223276" y="0"/>
                </a:moveTo>
                <a:lnTo>
                  <a:pt x="223276" y="493337"/>
                </a:lnTo>
                <a:lnTo>
                  <a:pt x="193965" y="464037"/>
                </a:lnTo>
                <a:cubicBezTo>
                  <a:pt x="15972" y="286113"/>
                  <a:pt x="15972" y="286113"/>
                  <a:pt x="15972" y="286113"/>
                </a:cubicBezTo>
                <a:cubicBezTo>
                  <a:pt x="-5324" y="264826"/>
                  <a:pt x="-5324" y="228512"/>
                  <a:pt x="15972" y="207225"/>
                </a:cubicBezTo>
                <a:cubicBezTo>
                  <a:pt x="61538" y="161676"/>
                  <a:pt x="104256" y="118974"/>
                  <a:pt x="144305" y="78941"/>
                </a:cubicBezTo>
                <a:close/>
              </a:path>
            </a:pathLst>
          </a:custGeom>
          <a:solidFill>
            <a:srgbClr val="F2F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9" name="任意多边形: 形状 18"/>
          <p:cNvSpPr/>
          <p:nvPr userDrawn="1"/>
        </p:nvSpPr>
        <p:spPr bwMode="auto">
          <a:xfrm>
            <a:off x="8019384" y="4363188"/>
            <a:ext cx="1124616" cy="780312"/>
          </a:xfrm>
          <a:custGeom>
            <a:avLst/>
            <a:gdLst>
              <a:gd name="connsiteX0" fmla="*/ 783363 w 1124616"/>
              <a:gd name="connsiteY0" fmla="*/ 0 h 780312"/>
              <a:gd name="connsiteX1" fmla="*/ 822853 w 1124616"/>
              <a:gd name="connsiteY1" fmla="*/ 15972 h 780312"/>
              <a:gd name="connsiteX2" fmla="*/ 1063690 w 1124616"/>
              <a:gd name="connsiteY2" fmla="*/ 256618 h 780312"/>
              <a:gd name="connsiteX3" fmla="*/ 1124616 w 1124616"/>
              <a:gd name="connsiteY3" fmla="*/ 317496 h 780312"/>
              <a:gd name="connsiteX4" fmla="*/ 1124616 w 1124616"/>
              <a:gd name="connsiteY4" fmla="*/ 780312 h 780312"/>
              <a:gd name="connsiteX5" fmla="*/ 0 w 1124616"/>
              <a:gd name="connsiteY5" fmla="*/ 780312 h 780312"/>
              <a:gd name="connsiteX6" fmla="*/ 14236 w 1124616"/>
              <a:gd name="connsiteY6" fmla="*/ 745030 h 780312"/>
              <a:gd name="connsiteX7" fmla="*/ 743872 w 1124616"/>
              <a:gd name="connsiteY7" fmla="*/ 15972 h 780312"/>
              <a:gd name="connsiteX8" fmla="*/ 783363 w 1124616"/>
              <a:gd name="connsiteY8" fmla="*/ 0 h 78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4616" h="780312">
                <a:moveTo>
                  <a:pt x="783363" y="0"/>
                </a:moveTo>
                <a:cubicBezTo>
                  <a:pt x="797780" y="0"/>
                  <a:pt x="812197" y="5324"/>
                  <a:pt x="822853" y="15972"/>
                </a:cubicBezTo>
                <a:cubicBezTo>
                  <a:pt x="914058" y="107104"/>
                  <a:pt x="993862" y="186845"/>
                  <a:pt x="1063690" y="256618"/>
                </a:cubicBezTo>
                <a:lnTo>
                  <a:pt x="1124616" y="317496"/>
                </a:lnTo>
                <a:lnTo>
                  <a:pt x="1124616" y="780312"/>
                </a:lnTo>
                <a:lnTo>
                  <a:pt x="0" y="780312"/>
                </a:lnTo>
                <a:lnTo>
                  <a:pt x="14236" y="745030"/>
                </a:lnTo>
                <a:cubicBezTo>
                  <a:pt x="743872" y="15972"/>
                  <a:pt x="743872" y="15972"/>
                  <a:pt x="743872" y="15972"/>
                </a:cubicBezTo>
                <a:cubicBezTo>
                  <a:pt x="754528" y="5324"/>
                  <a:pt x="768945" y="0"/>
                  <a:pt x="783363" y="0"/>
                </a:cubicBezTo>
                <a:close/>
              </a:path>
            </a:pathLst>
          </a:custGeom>
          <a:solidFill>
            <a:srgbClr val="B3DC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0" name="图片占位符 2"/>
          <p:cNvSpPr>
            <a:spLocks noGrp="1"/>
          </p:cNvSpPr>
          <p:nvPr>
            <p:ph type="pic" sz="quarter" idx="11"/>
          </p:nvPr>
        </p:nvSpPr>
        <p:spPr>
          <a:xfrm>
            <a:off x="3248232" y="1087732"/>
            <a:ext cx="2664015" cy="1672722"/>
          </a:xfrm>
          <a:prstGeom prst="roundRect">
            <a:avLst>
              <a:gd name="adj" fmla="val 3920"/>
            </a:avLst>
          </a:prstGeom>
          <a:ln>
            <a:noFill/>
          </a:ln>
        </p:spPr>
        <p:txBody>
          <a:bodyPr/>
          <a:lstStyle/>
          <a:p>
            <a:endParaRPr lang="zh-CN" altLang="en-US"/>
          </a:p>
        </p:txBody>
      </p:sp>
      <p:sp>
        <p:nvSpPr>
          <p:cNvPr id="16" name="图片占位符 2"/>
          <p:cNvSpPr>
            <a:spLocks noGrp="1"/>
          </p:cNvSpPr>
          <p:nvPr>
            <p:ph type="pic" sz="quarter" idx="12"/>
          </p:nvPr>
        </p:nvSpPr>
        <p:spPr>
          <a:xfrm>
            <a:off x="6052203" y="1087732"/>
            <a:ext cx="2664015" cy="1672722"/>
          </a:xfrm>
          <a:prstGeom prst="roundRect">
            <a:avLst>
              <a:gd name="adj" fmla="val 3920"/>
            </a:avLst>
          </a:prstGeom>
          <a:ln>
            <a:noFill/>
          </a:ln>
        </p:spPr>
        <p:txBody>
          <a:bodyPr/>
          <a:lstStyle/>
          <a:p>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8" name="Freeform 5"/>
          <p:cNvSpPr/>
          <p:nvPr userDrawn="1"/>
        </p:nvSpPr>
        <p:spPr bwMode="auto">
          <a:xfrm flipH="1">
            <a:off x="7472623" y="3558374"/>
            <a:ext cx="1580879" cy="1580879"/>
          </a:xfrm>
          <a:custGeom>
            <a:avLst/>
            <a:gdLst>
              <a:gd name="T0" fmla="*/ 599 w 1262"/>
              <a:gd name="T1" fmla="*/ 1244 h 1262"/>
              <a:gd name="T2" fmla="*/ 18 w 1262"/>
              <a:gd name="T3" fmla="*/ 663 h 1262"/>
              <a:gd name="T4" fmla="*/ 18 w 1262"/>
              <a:gd name="T5" fmla="*/ 599 h 1262"/>
              <a:gd name="T6" fmla="*/ 599 w 1262"/>
              <a:gd name="T7" fmla="*/ 18 h 1262"/>
              <a:gd name="T8" fmla="*/ 663 w 1262"/>
              <a:gd name="T9" fmla="*/ 18 h 1262"/>
              <a:gd name="T10" fmla="*/ 1244 w 1262"/>
              <a:gd name="T11" fmla="*/ 599 h 1262"/>
              <a:gd name="T12" fmla="*/ 1244 w 1262"/>
              <a:gd name="T13" fmla="*/ 663 h 1262"/>
              <a:gd name="T14" fmla="*/ 663 w 1262"/>
              <a:gd name="T15" fmla="*/ 1244 h 1262"/>
              <a:gd name="T16" fmla="*/ 599 w 1262"/>
              <a:gd name="T17" fmla="*/ 1244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2" h="1262">
                <a:moveTo>
                  <a:pt x="599" y="1244"/>
                </a:moveTo>
                <a:cubicBezTo>
                  <a:pt x="18" y="663"/>
                  <a:pt x="18" y="663"/>
                  <a:pt x="18" y="663"/>
                </a:cubicBezTo>
                <a:cubicBezTo>
                  <a:pt x="0" y="645"/>
                  <a:pt x="0" y="617"/>
                  <a:pt x="18" y="599"/>
                </a:cubicBezTo>
                <a:cubicBezTo>
                  <a:pt x="599" y="18"/>
                  <a:pt x="599" y="18"/>
                  <a:pt x="599" y="18"/>
                </a:cubicBezTo>
                <a:cubicBezTo>
                  <a:pt x="617" y="0"/>
                  <a:pt x="645" y="0"/>
                  <a:pt x="663" y="18"/>
                </a:cubicBezTo>
                <a:cubicBezTo>
                  <a:pt x="1244" y="599"/>
                  <a:pt x="1244" y="599"/>
                  <a:pt x="1244" y="599"/>
                </a:cubicBezTo>
                <a:cubicBezTo>
                  <a:pt x="1262" y="617"/>
                  <a:pt x="1262" y="645"/>
                  <a:pt x="1244" y="663"/>
                </a:cubicBezTo>
                <a:cubicBezTo>
                  <a:pt x="663" y="1244"/>
                  <a:pt x="663" y="1244"/>
                  <a:pt x="663" y="1244"/>
                </a:cubicBezTo>
                <a:cubicBezTo>
                  <a:pt x="645" y="1262"/>
                  <a:pt x="617" y="1262"/>
                  <a:pt x="599" y="1244"/>
                </a:cubicBezTo>
                <a:close/>
              </a:path>
            </a:pathLst>
          </a:custGeom>
          <a:solidFill>
            <a:srgbClr val="B3DC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
          <p:cNvSpPr/>
          <p:nvPr userDrawn="1"/>
        </p:nvSpPr>
        <p:spPr bwMode="auto">
          <a:xfrm flipH="1">
            <a:off x="6573254" y="4414916"/>
            <a:ext cx="1623706" cy="1621844"/>
          </a:xfrm>
          <a:custGeom>
            <a:avLst/>
            <a:gdLst>
              <a:gd name="T0" fmla="*/ 648 w 1295"/>
              <a:gd name="T1" fmla="*/ 1293 h 1295"/>
              <a:gd name="T2" fmla="*/ 649 w 1295"/>
              <a:gd name="T3" fmla="*/ 1291 h 1295"/>
              <a:gd name="T4" fmla="*/ 5 w 1295"/>
              <a:gd name="T5" fmla="*/ 648 h 1295"/>
              <a:gd name="T6" fmla="*/ 648 w 1295"/>
              <a:gd name="T7" fmla="*/ 5 h 1295"/>
              <a:gd name="T8" fmla="*/ 1290 w 1295"/>
              <a:gd name="T9" fmla="*/ 648 h 1295"/>
              <a:gd name="T10" fmla="*/ 646 w 1295"/>
              <a:gd name="T11" fmla="*/ 1291 h 1295"/>
              <a:gd name="T12" fmla="*/ 648 w 1295"/>
              <a:gd name="T13" fmla="*/ 1293 h 1295"/>
              <a:gd name="T14" fmla="*/ 649 w 1295"/>
              <a:gd name="T15" fmla="*/ 1291 h 1295"/>
              <a:gd name="T16" fmla="*/ 648 w 1295"/>
              <a:gd name="T17" fmla="*/ 1293 h 1295"/>
              <a:gd name="T18" fmla="*/ 649 w 1295"/>
              <a:gd name="T19" fmla="*/ 1294 h 1295"/>
              <a:gd name="T20" fmla="*/ 1294 w 1295"/>
              <a:gd name="T21" fmla="*/ 649 h 1295"/>
              <a:gd name="T22" fmla="*/ 1295 w 1295"/>
              <a:gd name="T23" fmla="*/ 648 h 1295"/>
              <a:gd name="T24" fmla="*/ 1294 w 1295"/>
              <a:gd name="T25" fmla="*/ 646 h 1295"/>
              <a:gd name="T26" fmla="*/ 649 w 1295"/>
              <a:gd name="T27" fmla="*/ 1 h 1295"/>
              <a:gd name="T28" fmla="*/ 646 w 1295"/>
              <a:gd name="T29" fmla="*/ 1 h 1295"/>
              <a:gd name="T30" fmla="*/ 1 w 1295"/>
              <a:gd name="T31" fmla="*/ 646 h 1295"/>
              <a:gd name="T32" fmla="*/ 0 w 1295"/>
              <a:gd name="T33" fmla="*/ 648 h 1295"/>
              <a:gd name="T34" fmla="*/ 1 w 1295"/>
              <a:gd name="T35" fmla="*/ 649 h 1295"/>
              <a:gd name="T36" fmla="*/ 646 w 1295"/>
              <a:gd name="T37" fmla="*/ 1294 h 1295"/>
              <a:gd name="T38" fmla="*/ 648 w 1295"/>
              <a:gd name="T39" fmla="*/ 1295 h 1295"/>
              <a:gd name="T40" fmla="*/ 649 w 1295"/>
              <a:gd name="T41" fmla="*/ 1294 h 1295"/>
              <a:gd name="T42" fmla="*/ 648 w 1295"/>
              <a:gd name="T43" fmla="*/ 1293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95" h="1295">
                <a:moveTo>
                  <a:pt x="648" y="1293"/>
                </a:moveTo>
                <a:cubicBezTo>
                  <a:pt x="649" y="1291"/>
                  <a:pt x="649" y="1291"/>
                  <a:pt x="649" y="1291"/>
                </a:cubicBezTo>
                <a:cubicBezTo>
                  <a:pt x="5" y="648"/>
                  <a:pt x="5" y="648"/>
                  <a:pt x="5" y="648"/>
                </a:cubicBezTo>
                <a:cubicBezTo>
                  <a:pt x="648" y="5"/>
                  <a:pt x="648" y="5"/>
                  <a:pt x="648" y="5"/>
                </a:cubicBezTo>
                <a:cubicBezTo>
                  <a:pt x="1290" y="648"/>
                  <a:pt x="1290" y="648"/>
                  <a:pt x="1290" y="648"/>
                </a:cubicBezTo>
                <a:cubicBezTo>
                  <a:pt x="646" y="1291"/>
                  <a:pt x="646" y="1291"/>
                  <a:pt x="646" y="1291"/>
                </a:cubicBezTo>
                <a:cubicBezTo>
                  <a:pt x="648" y="1293"/>
                  <a:pt x="648" y="1293"/>
                  <a:pt x="648" y="1293"/>
                </a:cubicBezTo>
                <a:cubicBezTo>
                  <a:pt x="649" y="1291"/>
                  <a:pt x="649" y="1291"/>
                  <a:pt x="649" y="1291"/>
                </a:cubicBezTo>
                <a:cubicBezTo>
                  <a:pt x="648" y="1293"/>
                  <a:pt x="648" y="1293"/>
                  <a:pt x="648" y="1293"/>
                </a:cubicBezTo>
                <a:cubicBezTo>
                  <a:pt x="649" y="1294"/>
                  <a:pt x="649" y="1294"/>
                  <a:pt x="649" y="1294"/>
                </a:cubicBezTo>
                <a:cubicBezTo>
                  <a:pt x="1294" y="649"/>
                  <a:pt x="1294" y="649"/>
                  <a:pt x="1294" y="649"/>
                </a:cubicBezTo>
                <a:cubicBezTo>
                  <a:pt x="1295" y="649"/>
                  <a:pt x="1295" y="648"/>
                  <a:pt x="1295" y="648"/>
                </a:cubicBezTo>
                <a:cubicBezTo>
                  <a:pt x="1295" y="647"/>
                  <a:pt x="1295" y="646"/>
                  <a:pt x="1294" y="646"/>
                </a:cubicBezTo>
                <a:cubicBezTo>
                  <a:pt x="649" y="1"/>
                  <a:pt x="649" y="1"/>
                  <a:pt x="649" y="1"/>
                </a:cubicBezTo>
                <a:cubicBezTo>
                  <a:pt x="648" y="0"/>
                  <a:pt x="647" y="0"/>
                  <a:pt x="646" y="1"/>
                </a:cubicBezTo>
                <a:cubicBezTo>
                  <a:pt x="1" y="646"/>
                  <a:pt x="1" y="646"/>
                  <a:pt x="1" y="646"/>
                </a:cubicBezTo>
                <a:cubicBezTo>
                  <a:pt x="1" y="646"/>
                  <a:pt x="0" y="647"/>
                  <a:pt x="0" y="648"/>
                </a:cubicBezTo>
                <a:cubicBezTo>
                  <a:pt x="0" y="648"/>
                  <a:pt x="1" y="649"/>
                  <a:pt x="1" y="649"/>
                </a:cubicBezTo>
                <a:cubicBezTo>
                  <a:pt x="646" y="1294"/>
                  <a:pt x="646" y="1294"/>
                  <a:pt x="646" y="1294"/>
                </a:cubicBezTo>
                <a:cubicBezTo>
                  <a:pt x="647" y="1294"/>
                  <a:pt x="647" y="1295"/>
                  <a:pt x="648" y="1295"/>
                </a:cubicBezTo>
                <a:cubicBezTo>
                  <a:pt x="648" y="1295"/>
                  <a:pt x="649" y="1294"/>
                  <a:pt x="649" y="1294"/>
                </a:cubicBezTo>
                <a:lnTo>
                  <a:pt x="648" y="1293"/>
                </a:lnTo>
                <a:close/>
              </a:path>
            </a:pathLst>
          </a:custGeom>
          <a:solidFill>
            <a:srgbClr val="B3DC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7"/>
          <p:cNvSpPr/>
          <p:nvPr userDrawn="1"/>
        </p:nvSpPr>
        <p:spPr bwMode="auto">
          <a:xfrm flipH="1">
            <a:off x="7470761" y="0"/>
            <a:ext cx="1580879" cy="1579017"/>
          </a:xfrm>
          <a:custGeom>
            <a:avLst/>
            <a:gdLst>
              <a:gd name="T0" fmla="*/ 599 w 1262"/>
              <a:gd name="T1" fmla="*/ 1244 h 1261"/>
              <a:gd name="T2" fmla="*/ 17 w 1262"/>
              <a:gd name="T3" fmla="*/ 662 h 1261"/>
              <a:gd name="T4" fmla="*/ 17 w 1262"/>
              <a:gd name="T5" fmla="*/ 599 h 1261"/>
              <a:gd name="T6" fmla="*/ 599 w 1262"/>
              <a:gd name="T7" fmla="*/ 17 h 1261"/>
              <a:gd name="T8" fmla="*/ 663 w 1262"/>
              <a:gd name="T9" fmla="*/ 17 h 1261"/>
              <a:gd name="T10" fmla="*/ 1244 w 1262"/>
              <a:gd name="T11" fmla="*/ 599 h 1261"/>
              <a:gd name="T12" fmla="*/ 1244 w 1262"/>
              <a:gd name="T13" fmla="*/ 662 h 1261"/>
              <a:gd name="T14" fmla="*/ 663 w 1262"/>
              <a:gd name="T15" fmla="*/ 1244 h 1261"/>
              <a:gd name="T16" fmla="*/ 599 w 1262"/>
              <a:gd name="T17" fmla="*/ 1244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2" h="1261">
                <a:moveTo>
                  <a:pt x="599" y="1244"/>
                </a:moveTo>
                <a:cubicBezTo>
                  <a:pt x="17" y="662"/>
                  <a:pt x="17" y="662"/>
                  <a:pt x="17" y="662"/>
                </a:cubicBezTo>
                <a:cubicBezTo>
                  <a:pt x="0" y="645"/>
                  <a:pt x="0" y="616"/>
                  <a:pt x="17" y="599"/>
                </a:cubicBezTo>
                <a:cubicBezTo>
                  <a:pt x="599" y="17"/>
                  <a:pt x="599" y="17"/>
                  <a:pt x="599" y="17"/>
                </a:cubicBezTo>
                <a:cubicBezTo>
                  <a:pt x="616" y="0"/>
                  <a:pt x="645" y="0"/>
                  <a:pt x="663" y="17"/>
                </a:cubicBezTo>
                <a:cubicBezTo>
                  <a:pt x="1244" y="599"/>
                  <a:pt x="1244" y="599"/>
                  <a:pt x="1244" y="599"/>
                </a:cubicBezTo>
                <a:cubicBezTo>
                  <a:pt x="1262" y="616"/>
                  <a:pt x="1262" y="645"/>
                  <a:pt x="1244" y="662"/>
                </a:cubicBezTo>
                <a:cubicBezTo>
                  <a:pt x="663" y="1244"/>
                  <a:pt x="663" y="1244"/>
                  <a:pt x="663" y="1244"/>
                </a:cubicBezTo>
                <a:cubicBezTo>
                  <a:pt x="645" y="1261"/>
                  <a:pt x="616" y="1261"/>
                  <a:pt x="599" y="1244"/>
                </a:cubicBezTo>
                <a:close/>
              </a:path>
            </a:pathLst>
          </a:custGeom>
          <a:solidFill>
            <a:srgbClr val="F2F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任意多边形: 形状 15"/>
          <p:cNvSpPr/>
          <p:nvPr userDrawn="1"/>
        </p:nvSpPr>
        <p:spPr bwMode="auto">
          <a:xfrm flipH="1">
            <a:off x="8379182" y="914763"/>
            <a:ext cx="764818" cy="1553020"/>
          </a:xfrm>
          <a:custGeom>
            <a:avLst/>
            <a:gdLst>
              <a:gd name="connsiteX0" fmla="*/ 0 w 764818"/>
              <a:gd name="connsiteY0" fmla="*/ 0 h 1553020"/>
              <a:gd name="connsiteX1" fmla="*/ 0 w 764818"/>
              <a:gd name="connsiteY1" fmla="*/ 1553020 h 1553020"/>
              <a:gd name="connsiteX2" fmla="*/ 19197 w 764818"/>
              <a:gd name="connsiteY2" fmla="*/ 1544799 h 1553020"/>
              <a:gd name="connsiteX3" fmla="*/ 748834 w 764818"/>
              <a:gd name="connsiteY3" fmla="*/ 816993 h 1553020"/>
              <a:gd name="connsiteX4" fmla="*/ 748834 w 764818"/>
              <a:gd name="connsiteY4" fmla="*/ 736822 h 1553020"/>
              <a:gd name="connsiteX5" fmla="*/ 19197 w 764818"/>
              <a:gd name="connsiteY5" fmla="*/ 7764 h 1553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4818" h="1553020">
                <a:moveTo>
                  <a:pt x="0" y="0"/>
                </a:moveTo>
                <a:lnTo>
                  <a:pt x="0" y="1553020"/>
                </a:lnTo>
                <a:lnTo>
                  <a:pt x="19197" y="1544799"/>
                </a:lnTo>
                <a:cubicBezTo>
                  <a:pt x="19197" y="1544799"/>
                  <a:pt x="19197" y="1544799"/>
                  <a:pt x="748834" y="816993"/>
                </a:cubicBezTo>
                <a:cubicBezTo>
                  <a:pt x="770146" y="794445"/>
                  <a:pt x="770146" y="758117"/>
                  <a:pt x="748834" y="736822"/>
                </a:cubicBezTo>
                <a:cubicBezTo>
                  <a:pt x="748834" y="736822"/>
                  <a:pt x="748834" y="736822"/>
                  <a:pt x="19197" y="7764"/>
                </a:cubicBezTo>
                <a:close/>
              </a:path>
            </a:pathLst>
          </a:custGeom>
          <a:solidFill>
            <a:srgbClr val="B3DC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2" name="Freeform 9"/>
          <p:cNvSpPr>
            <a:spLocks noEditPoints="1"/>
          </p:cNvSpPr>
          <p:nvPr userDrawn="1"/>
        </p:nvSpPr>
        <p:spPr bwMode="auto">
          <a:xfrm flipH="1">
            <a:off x="6560219" y="867714"/>
            <a:ext cx="1621844" cy="1621844"/>
          </a:xfrm>
          <a:custGeom>
            <a:avLst/>
            <a:gdLst>
              <a:gd name="T0" fmla="*/ 647 w 1294"/>
              <a:gd name="T1" fmla="*/ 1290 h 1295"/>
              <a:gd name="T2" fmla="*/ 4 w 1294"/>
              <a:gd name="T3" fmla="*/ 648 h 1295"/>
              <a:gd name="T4" fmla="*/ 647 w 1294"/>
              <a:gd name="T5" fmla="*/ 5 h 1295"/>
              <a:gd name="T6" fmla="*/ 1289 w 1294"/>
              <a:gd name="T7" fmla="*/ 648 h 1295"/>
              <a:gd name="T8" fmla="*/ 647 w 1294"/>
              <a:gd name="T9" fmla="*/ 1290 h 1295"/>
              <a:gd name="T10" fmla="*/ 647 w 1294"/>
              <a:gd name="T11" fmla="*/ 0 h 1295"/>
              <a:gd name="T12" fmla="*/ 645 w 1294"/>
              <a:gd name="T13" fmla="*/ 1 h 1295"/>
              <a:gd name="T14" fmla="*/ 0 w 1294"/>
              <a:gd name="T15" fmla="*/ 646 h 1295"/>
              <a:gd name="T16" fmla="*/ 0 w 1294"/>
              <a:gd name="T17" fmla="*/ 648 h 1295"/>
              <a:gd name="T18" fmla="*/ 0 w 1294"/>
              <a:gd name="T19" fmla="*/ 649 h 1295"/>
              <a:gd name="T20" fmla="*/ 645 w 1294"/>
              <a:gd name="T21" fmla="*/ 1294 h 1295"/>
              <a:gd name="T22" fmla="*/ 647 w 1294"/>
              <a:gd name="T23" fmla="*/ 1295 h 1295"/>
              <a:gd name="T24" fmla="*/ 648 w 1294"/>
              <a:gd name="T25" fmla="*/ 1294 h 1295"/>
              <a:gd name="T26" fmla="*/ 648 w 1294"/>
              <a:gd name="T27" fmla="*/ 1294 h 1295"/>
              <a:gd name="T28" fmla="*/ 1293 w 1294"/>
              <a:gd name="T29" fmla="*/ 649 h 1295"/>
              <a:gd name="T30" fmla="*/ 1294 w 1294"/>
              <a:gd name="T31" fmla="*/ 648 h 1295"/>
              <a:gd name="T32" fmla="*/ 1293 w 1294"/>
              <a:gd name="T33" fmla="*/ 646 h 1295"/>
              <a:gd name="T34" fmla="*/ 648 w 1294"/>
              <a:gd name="T35" fmla="*/ 1 h 1295"/>
              <a:gd name="T36" fmla="*/ 647 w 1294"/>
              <a:gd name="T37" fmla="*/ 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4" h="1295">
                <a:moveTo>
                  <a:pt x="647" y="1290"/>
                </a:moveTo>
                <a:cubicBezTo>
                  <a:pt x="4" y="648"/>
                  <a:pt x="4" y="648"/>
                  <a:pt x="4" y="648"/>
                </a:cubicBezTo>
                <a:cubicBezTo>
                  <a:pt x="647" y="5"/>
                  <a:pt x="647" y="5"/>
                  <a:pt x="647" y="5"/>
                </a:cubicBezTo>
                <a:cubicBezTo>
                  <a:pt x="1289" y="648"/>
                  <a:pt x="1289" y="648"/>
                  <a:pt x="1289" y="648"/>
                </a:cubicBezTo>
                <a:cubicBezTo>
                  <a:pt x="647" y="1290"/>
                  <a:pt x="647" y="1290"/>
                  <a:pt x="647" y="1290"/>
                </a:cubicBezTo>
                <a:moveTo>
                  <a:pt x="647" y="0"/>
                </a:moveTo>
                <a:cubicBezTo>
                  <a:pt x="646" y="0"/>
                  <a:pt x="646" y="1"/>
                  <a:pt x="645" y="1"/>
                </a:cubicBezTo>
                <a:cubicBezTo>
                  <a:pt x="0" y="646"/>
                  <a:pt x="0" y="646"/>
                  <a:pt x="0" y="646"/>
                </a:cubicBezTo>
                <a:cubicBezTo>
                  <a:pt x="0" y="647"/>
                  <a:pt x="0" y="647"/>
                  <a:pt x="0" y="648"/>
                </a:cubicBezTo>
                <a:cubicBezTo>
                  <a:pt x="0" y="648"/>
                  <a:pt x="0" y="649"/>
                  <a:pt x="0" y="649"/>
                </a:cubicBezTo>
                <a:cubicBezTo>
                  <a:pt x="645" y="1294"/>
                  <a:pt x="645" y="1294"/>
                  <a:pt x="645" y="1294"/>
                </a:cubicBezTo>
                <a:cubicBezTo>
                  <a:pt x="646" y="1294"/>
                  <a:pt x="646" y="1295"/>
                  <a:pt x="647" y="1295"/>
                </a:cubicBezTo>
                <a:cubicBezTo>
                  <a:pt x="647" y="1295"/>
                  <a:pt x="648" y="1294"/>
                  <a:pt x="648" y="1294"/>
                </a:cubicBezTo>
                <a:cubicBezTo>
                  <a:pt x="648" y="1294"/>
                  <a:pt x="648" y="1294"/>
                  <a:pt x="648" y="1294"/>
                </a:cubicBezTo>
                <a:cubicBezTo>
                  <a:pt x="1293" y="649"/>
                  <a:pt x="1293" y="649"/>
                  <a:pt x="1293" y="649"/>
                </a:cubicBezTo>
                <a:cubicBezTo>
                  <a:pt x="1294" y="649"/>
                  <a:pt x="1294" y="648"/>
                  <a:pt x="1294" y="648"/>
                </a:cubicBezTo>
                <a:cubicBezTo>
                  <a:pt x="1294" y="647"/>
                  <a:pt x="1294" y="647"/>
                  <a:pt x="1293" y="646"/>
                </a:cubicBezTo>
                <a:cubicBezTo>
                  <a:pt x="648" y="1"/>
                  <a:pt x="648" y="1"/>
                  <a:pt x="648" y="1"/>
                </a:cubicBezTo>
                <a:cubicBezTo>
                  <a:pt x="648" y="1"/>
                  <a:pt x="647" y="0"/>
                  <a:pt x="647" y="0"/>
                </a:cubicBezTo>
              </a:path>
            </a:pathLst>
          </a:custGeom>
          <a:solidFill>
            <a:srgbClr val="B0D5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0"/>
          <p:cNvSpPr/>
          <p:nvPr userDrawn="1"/>
        </p:nvSpPr>
        <p:spPr bwMode="auto">
          <a:xfrm flipH="1">
            <a:off x="5690643" y="1778256"/>
            <a:ext cx="1582741" cy="1580879"/>
          </a:xfrm>
          <a:custGeom>
            <a:avLst/>
            <a:gdLst>
              <a:gd name="T0" fmla="*/ 599 w 1262"/>
              <a:gd name="T1" fmla="*/ 1244 h 1261"/>
              <a:gd name="T2" fmla="*/ 17 w 1262"/>
              <a:gd name="T3" fmla="*/ 662 h 1261"/>
              <a:gd name="T4" fmla="*/ 17 w 1262"/>
              <a:gd name="T5" fmla="*/ 599 h 1261"/>
              <a:gd name="T6" fmla="*/ 599 w 1262"/>
              <a:gd name="T7" fmla="*/ 17 h 1261"/>
              <a:gd name="T8" fmla="*/ 663 w 1262"/>
              <a:gd name="T9" fmla="*/ 17 h 1261"/>
              <a:gd name="T10" fmla="*/ 1244 w 1262"/>
              <a:gd name="T11" fmla="*/ 599 h 1261"/>
              <a:gd name="T12" fmla="*/ 1244 w 1262"/>
              <a:gd name="T13" fmla="*/ 662 h 1261"/>
              <a:gd name="T14" fmla="*/ 663 w 1262"/>
              <a:gd name="T15" fmla="*/ 1244 h 1261"/>
              <a:gd name="T16" fmla="*/ 599 w 1262"/>
              <a:gd name="T17" fmla="*/ 1244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2" h="1261">
                <a:moveTo>
                  <a:pt x="599" y="1244"/>
                </a:moveTo>
                <a:cubicBezTo>
                  <a:pt x="17" y="662"/>
                  <a:pt x="17" y="662"/>
                  <a:pt x="17" y="662"/>
                </a:cubicBezTo>
                <a:cubicBezTo>
                  <a:pt x="0" y="645"/>
                  <a:pt x="0" y="616"/>
                  <a:pt x="17" y="599"/>
                </a:cubicBezTo>
                <a:cubicBezTo>
                  <a:pt x="599" y="17"/>
                  <a:pt x="599" y="17"/>
                  <a:pt x="599" y="17"/>
                </a:cubicBezTo>
                <a:cubicBezTo>
                  <a:pt x="616" y="0"/>
                  <a:pt x="645" y="0"/>
                  <a:pt x="663" y="17"/>
                </a:cubicBezTo>
                <a:cubicBezTo>
                  <a:pt x="1244" y="599"/>
                  <a:pt x="1244" y="599"/>
                  <a:pt x="1244" y="599"/>
                </a:cubicBezTo>
                <a:cubicBezTo>
                  <a:pt x="1262" y="616"/>
                  <a:pt x="1262" y="645"/>
                  <a:pt x="1244" y="662"/>
                </a:cubicBezTo>
                <a:cubicBezTo>
                  <a:pt x="663" y="1244"/>
                  <a:pt x="663" y="1244"/>
                  <a:pt x="663" y="1244"/>
                </a:cubicBezTo>
                <a:cubicBezTo>
                  <a:pt x="645" y="1261"/>
                  <a:pt x="616" y="1261"/>
                  <a:pt x="599" y="1244"/>
                </a:cubicBezTo>
                <a:close/>
              </a:path>
            </a:pathLst>
          </a:custGeom>
          <a:solidFill>
            <a:srgbClr val="F2F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任意多边形: 形状 16"/>
          <p:cNvSpPr/>
          <p:nvPr userDrawn="1"/>
        </p:nvSpPr>
        <p:spPr bwMode="auto">
          <a:xfrm flipH="1">
            <a:off x="7489124" y="1796876"/>
            <a:ext cx="1654876" cy="2444940"/>
          </a:xfrm>
          <a:custGeom>
            <a:avLst/>
            <a:gdLst>
              <a:gd name="connsiteX0" fmla="*/ 870372 w 1654876"/>
              <a:gd name="connsiteY0" fmla="*/ 0 h 2444940"/>
              <a:gd name="connsiteX1" fmla="*/ 830254 w 1654876"/>
              <a:gd name="connsiteY1" fmla="*/ 16278 h 2444940"/>
              <a:gd name="connsiteX2" fmla="*/ 85097 w 1654876"/>
              <a:gd name="connsiteY2" fmla="*/ 760521 h 2444940"/>
              <a:gd name="connsiteX3" fmla="*/ 0 w 1654876"/>
              <a:gd name="connsiteY3" fmla="*/ 845514 h 2444940"/>
              <a:gd name="connsiteX4" fmla="*/ 0 w 1654876"/>
              <a:gd name="connsiteY4" fmla="*/ 2444940 h 2444940"/>
              <a:gd name="connsiteX5" fmla="*/ 12996 w 1654876"/>
              <a:gd name="connsiteY5" fmla="*/ 2442192 h 2444940"/>
              <a:gd name="connsiteX6" fmla="*/ 31645 w 1654876"/>
              <a:gd name="connsiteY6" fmla="*/ 2429201 h 2444940"/>
              <a:gd name="connsiteX7" fmla="*/ 1638892 w 1654876"/>
              <a:gd name="connsiteY7" fmla="*/ 825177 h 2444940"/>
              <a:gd name="connsiteX8" fmla="*/ 1638892 w 1654876"/>
              <a:gd name="connsiteY8" fmla="*/ 745039 h 2444940"/>
              <a:gd name="connsiteX9" fmla="*/ 909237 w 1654876"/>
              <a:gd name="connsiteY9" fmla="*/ 16278 h 2444940"/>
              <a:gd name="connsiteX10" fmla="*/ 870372 w 1654876"/>
              <a:gd name="connsiteY10" fmla="*/ 0 h 244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4876" h="2444940">
                <a:moveTo>
                  <a:pt x="870372" y="0"/>
                </a:moveTo>
                <a:cubicBezTo>
                  <a:pt x="855328" y="0"/>
                  <a:pt x="840284" y="6261"/>
                  <a:pt x="830254" y="16278"/>
                </a:cubicBezTo>
                <a:cubicBezTo>
                  <a:pt x="528895" y="317268"/>
                  <a:pt x="284041" y="561821"/>
                  <a:pt x="85097" y="760521"/>
                </a:cubicBezTo>
                <a:lnTo>
                  <a:pt x="0" y="845514"/>
                </a:lnTo>
                <a:lnTo>
                  <a:pt x="0" y="2444940"/>
                </a:lnTo>
                <a:lnTo>
                  <a:pt x="12996" y="2442192"/>
                </a:lnTo>
                <a:cubicBezTo>
                  <a:pt x="19735" y="2439218"/>
                  <a:pt x="26003" y="2434836"/>
                  <a:pt x="31645" y="2429201"/>
                </a:cubicBezTo>
                <a:cubicBezTo>
                  <a:pt x="1638892" y="825177"/>
                  <a:pt x="1638892" y="825177"/>
                  <a:pt x="1638892" y="825177"/>
                </a:cubicBezTo>
                <a:cubicBezTo>
                  <a:pt x="1660205" y="802638"/>
                  <a:pt x="1660205" y="766325"/>
                  <a:pt x="1638892" y="745039"/>
                </a:cubicBezTo>
                <a:cubicBezTo>
                  <a:pt x="909237" y="16278"/>
                  <a:pt x="909237" y="16278"/>
                  <a:pt x="909237" y="16278"/>
                </a:cubicBezTo>
                <a:cubicBezTo>
                  <a:pt x="899208" y="6261"/>
                  <a:pt x="884163" y="0"/>
                  <a:pt x="870372" y="0"/>
                </a:cubicBezTo>
                <a:close/>
              </a:path>
            </a:pathLst>
          </a:custGeom>
          <a:solidFill>
            <a:srgbClr val="E7F6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5" name="Freeform 12"/>
          <p:cNvSpPr/>
          <p:nvPr userDrawn="1"/>
        </p:nvSpPr>
        <p:spPr bwMode="auto">
          <a:xfrm flipH="1">
            <a:off x="6595598" y="2681349"/>
            <a:ext cx="1579017" cy="1580879"/>
          </a:xfrm>
          <a:custGeom>
            <a:avLst/>
            <a:gdLst>
              <a:gd name="T0" fmla="*/ 599 w 1261"/>
              <a:gd name="T1" fmla="*/ 1244 h 1262"/>
              <a:gd name="T2" fmla="*/ 17 w 1261"/>
              <a:gd name="T3" fmla="*/ 663 h 1262"/>
              <a:gd name="T4" fmla="*/ 17 w 1261"/>
              <a:gd name="T5" fmla="*/ 599 h 1262"/>
              <a:gd name="T6" fmla="*/ 599 w 1261"/>
              <a:gd name="T7" fmla="*/ 17 h 1262"/>
              <a:gd name="T8" fmla="*/ 662 w 1261"/>
              <a:gd name="T9" fmla="*/ 17 h 1262"/>
              <a:gd name="T10" fmla="*/ 1244 w 1261"/>
              <a:gd name="T11" fmla="*/ 599 h 1262"/>
              <a:gd name="T12" fmla="*/ 1244 w 1261"/>
              <a:gd name="T13" fmla="*/ 663 h 1262"/>
              <a:gd name="T14" fmla="*/ 662 w 1261"/>
              <a:gd name="T15" fmla="*/ 1244 h 1262"/>
              <a:gd name="T16" fmla="*/ 599 w 1261"/>
              <a:gd name="T17" fmla="*/ 1244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1" h="1262">
                <a:moveTo>
                  <a:pt x="599" y="1244"/>
                </a:moveTo>
                <a:cubicBezTo>
                  <a:pt x="17" y="663"/>
                  <a:pt x="17" y="663"/>
                  <a:pt x="17" y="663"/>
                </a:cubicBezTo>
                <a:cubicBezTo>
                  <a:pt x="0" y="645"/>
                  <a:pt x="0" y="616"/>
                  <a:pt x="17" y="599"/>
                </a:cubicBezTo>
                <a:cubicBezTo>
                  <a:pt x="599" y="17"/>
                  <a:pt x="599" y="17"/>
                  <a:pt x="599" y="17"/>
                </a:cubicBezTo>
                <a:cubicBezTo>
                  <a:pt x="616" y="0"/>
                  <a:pt x="645" y="0"/>
                  <a:pt x="662" y="17"/>
                </a:cubicBezTo>
                <a:cubicBezTo>
                  <a:pt x="1244" y="599"/>
                  <a:pt x="1244" y="599"/>
                  <a:pt x="1244" y="599"/>
                </a:cubicBezTo>
                <a:cubicBezTo>
                  <a:pt x="1261" y="616"/>
                  <a:pt x="1261" y="645"/>
                  <a:pt x="1244" y="663"/>
                </a:cubicBezTo>
                <a:cubicBezTo>
                  <a:pt x="662" y="1244"/>
                  <a:pt x="662" y="1244"/>
                  <a:pt x="662" y="1244"/>
                </a:cubicBezTo>
                <a:cubicBezTo>
                  <a:pt x="645" y="1262"/>
                  <a:pt x="616" y="1262"/>
                  <a:pt x="599" y="1244"/>
                </a:cubicBezTo>
                <a:close/>
              </a:path>
            </a:pathLst>
          </a:custGeom>
          <a:solidFill>
            <a:srgbClr val="77BA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9" name="Freeform 6"/>
          <p:cNvSpPr/>
          <p:nvPr userDrawn="1"/>
        </p:nvSpPr>
        <p:spPr bwMode="auto">
          <a:xfrm>
            <a:off x="56013" y="3410081"/>
            <a:ext cx="1623706" cy="1621844"/>
          </a:xfrm>
          <a:custGeom>
            <a:avLst/>
            <a:gdLst>
              <a:gd name="T0" fmla="*/ 648 w 1295"/>
              <a:gd name="T1" fmla="*/ 1293 h 1295"/>
              <a:gd name="T2" fmla="*/ 649 w 1295"/>
              <a:gd name="T3" fmla="*/ 1291 h 1295"/>
              <a:gd name="T4" fmla="*/ 5 w 1295"/>
              <a:gd name="T5" fmla="*/ 648 h 1295"/>
              <a:gd name="T6" fmla="*/ 648 w 1295"/>
              <a:gd name="T7" fmla="*/ 5 h 1295"/>
              <a:gd name="T8" fmla="*/ 1290 w 1295"/>
              <a:gd name="T9" fmla="*/ 648 h 1295"/>
              <a:gd name="T10" fmla="*/ 646 w 1295"/>
              <a:gd name="T11" fmla="*/ 1291 h 1295"/>
              <a:gd name="T12" fmla="*/ 648 w 1295"/>
              <a:gd name="T13" fmla="*/ 1293 h 1295"/>
              <a:gd name="T14" fmla="*/ 649 w 1295"/>
              <a:gd name="T15" fmla="*/ 1291 h 1295"/>
              <a:gd name="T16" fmla="*/ 648 w 1295"/>
              <a:gd name="T17" fmla="*/ 1293 h 1295"/>
              <a:gd name="T18" fmla="*/ 649 w 1295"/>
              <a:gd name="T19" fmla="*/ 1294 h 1295"/>
              <a:gd name="T20" fmla="*/ 1294 w 1295"/>
              <a:gd name="T21" fmla="*/ 649 h 1295"/>
              <a:gd name="T22" fmla="*/ 1295 w 1295"/>
              <a:gd name="T23" fmla="*/ 648 h 1295"/>
              <a:gd name="T24" fmla="*/ 1294 w 1295"/>
              <a:gd name="T25" fmla="*/ 646 h 1295"/>
              <a:gd name="T26" fmla="*/ 649 w 1295"/>
              <a:gd name="T27" fmla="*/ 1 h 1295"/>
              <a:gd name="T28" fmla="*/ 646 w 1295"/>
              <a:gd name="T29" fmla="*/ 1 h 1295"/>
              <a:gd name="T30" fmla="*/ 1 w 1295"/>
              <a:gd name="T31" fmla="*/ 646 h 1295"/>
              <a:gd name="T32" fmla="*/ 0 w 1295"/>
              <a:gd name="T33" fmla="*/ 648 h 1295"/>
              <a:gd name="T34" fmla="*/ 1 w 1295"/>
              <a:gd name="T35" fmla="*/ 649 h 1295"/>
              <a:gd name="T36" fmla="*/ 646 w 1295"/>
              <a:gd name="T37" fmla="*/ 1294 h 1295"/>
              <a:gd name="T38" fmla="*/ 648 w 1295"/>
              <a:gd name="T39" fmla="*/ 1295 h 1295"/>
              <a:gd name="T40" fmla="*/ 649 w 1295"/>
              <a:gd name="T41" fmla="*/ 1294 h 1295"/>
              <a:gd name="T42" fmla="*/ 648 w 1295"/>
              <a:gd name="T43" fmla="*/ 1293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95" h="1295">
                <a:moveTo>
                  <a:pt x="648" y="1293"/>
                </a:moveTo>
                <a:cubicBezTo>
                  <a:pt x="649" y="1291"/>
                  <a:pt x="649" y="1291"/>
                  <a:pt x="649" y="1291"/>
                </a:cubicBezTo>
                <a:cubicBezTo>
                  <a:pt x="5" y="648"/>
                  <a:pt x="5" y="648"/>
                  <a:pt x="5" y="648"/>
                </a:cubicBezTo>
                <a:cubicBezTo>
                  <a:pt x="648" y="5"/>
                  <a:pt x="648" y="5"/>
                  <a:pt x="648" y="5"/>
                </a:cubicBezTo>
                <a:cubicBezTo>
                  <a:pt x="1290" y="648"/>
                  <a:pt x="1290" y="648"/>
                  <a:pt x="1290" y="648"/>
                </a:cubicBezTo>
                <a:cubicBezTo>
                  <a:pt x="646" y="1291"/>
                  <a:pt x="646" y="1291"/>
                  <a:pt x="646" y="1291"/>
                </a:cubicBezTo>
                <a:cubicBezTo>
                  <a:pt x="648" y="1293"/>
                  <a:pt x="648" y="1293"/>
                  <a:pt x="648" y="1293"/>
                </a:cubicBezTo>
                <a:cubicBezTo>
                  <a:pt x="649" y="1291"/>
                  <a:pt x="649" y="1291"/>
                  <a:pt x="649" y="1291"/>
                </a:cubicBezTo>
                <a:cubicBezTo>
                  <a:pt x="648" y="1293"/>
                  <a:pt x="648" y="1293"/>
                  <a:pt x="648" y="1293"/>
                </a:cubicBezTo>
                <a:cubicBezTo>
                  <a:pt x="649" y="1294"/>
                  <a:pt x="649" y="1294"/>
                  <a:pt x="649" y="1294"/>
                </a:cubicBezTo>
                <a:cubicBezTo>
                  <a:pt x="1294" y="649"/>
                  <a:pt x="1294" y="649"/>
                  <a:pt x="1294" y="649"/>
                </a:cubicBezTo>
                <a:cubicBezTo>
                  <a:pt x="1295" y="649"/>
                  <a:pt x="1295" y="648"/>
                  <a:pt x="1295" y="648"/>
                </a:cubicBezTo>
                <a:cubicBezTo>
                  <a:pt x="1295" y="647"/>
                  <a:pt x="1295" y="646"/>
                  <a:pt x="1294" y="646"/>
                </a:cubicBezTo>
                <a:cubicBezTo>
                  <a:pt x="649" y="1"/>
                  <a:pt x="649" y="1"/>
                  <a:pt x="649" y="1"/>
                </a:cubicBezTo>
                <a:cubicBezTo>
                  <a:pt x="648" y="0"/>
                  <a:pt x="647" y="0"/>
                  <a:pt x="646" y="1"/>
                </a:cubicBezTo>
                <a:cubicBezTo>
                  <a:pt x="1" y="646"/>
                  <a:pt x="1" y="646"/>
                  <a:pt x="1" y="646"/>
                </a:cubicBezTo>
                <a:cubicBezTo>
                  <a:pt x="1" y="646"/>
                  <a:pt x="0" y="647"/>
                  <a:pt x="0" y="648"/>
                </a:cubicBezTo>
                <a:cubicBezTo>
                  <a:pt x="0" y="648"/>
                  <a:pt x="1" y="649"/>
                  <a:pt x="1" y="649"/>
                </a:cubicBezTo>
                <a:cubicBezTo>
                  <a:pt x="646" y="1294"/>
                  <a:pt x="646" y="1294"/>
                  <a:pt x="646" y="1294"/>
                </a:cubicBezTo>
                <a:cubicBezTo>
                  <a:pt x="647" y="1294"/>
                  <a:pt x="647" y="1295"/>
                  <a:pt x="648" y="1295"/>
                </a:cubicBezTo>
                <a:cubicBezTo>
                  <a:pt x="648" y="1295"/>
                  <a:pt x="649" y="1294"/>
                  <a:pt x="649" y="1294"/>
                </a:cubicBezTo>
                <a:lnTo>
                  <a:pt x="648" y="1293"/>
                </a:lnTo>
                <a:close/>
              </a:path>
            </a:pathLst>
          </a:custGeom>
          <a:solidFill>
            <a:srgbClr val="B3DC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任意多边形: 形状 25"/>
          <p:cNvSpPr/>
          <p:nvPr userDrawn="1"/>
        </p:nvSpPr>
        <p:spPr bwMode="auto">
          <a:xfrm>
            <a:off x="0" y="994384"/>
            <a:ext cx="794811" cy="1569605"/>
          </a:xfrm>
          <a:custGeom>
            <a:avLst/>
            <a:gdLst>
              <a:gd name="connsiteX0" fmla="*/ 10008 w 794811"/>
              <a:gd name="connsiteY0" fmla="*/ 0 h 1569605"/>
              <a:gd name="connsiteX1" fmla="*/ 50094 w 794811"/>
              <a:gd name="connsiteY1" fmla="*/ 16911 h 1569605"/>
              <a:gd name="connsiteX2" fmla="*/ 777900 w 794811"/>
              <a:gd name="connsiteY2" fmla="*/ 744717 h 1569605"/>
              <a:gd name="connsiteX3" fmla="*/ 777900 w 794811"/>
              <a:gd name="connsiteY3" fmla="*/ 824888 h 1569605"/>
              <a:gd name="connsiteX4" fmla="*/ 50094 w 794811"/>
              <a:gd name="connsiteY4" fmla="*/ 1552694 h 1569605"/>
              <a:gd name="connsiteX5" fmla="*/ 10008 w 794811"/>
              <a:gd name="connsiteY5" fmla="*/ 1569605 h 1569605"/>
              <a:gd name="connsiteX6" fmla="*/ 0 w 794811"/>
              <a:gd name="connsiteY6" fmla="*/ 1565383 h 1569605"/>
              <a:gd name="connsiteX7" fmla="*/ 0 w 794811"/>
              <a:gd name="connsiteY7" fmla="*/ 4222 h 156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4811" h="1569605">
                <a:moveTo>
                  <a:pt x="10008" y="0"/>
                </a:moveTo>
                <a:cubicBezTo>
                  <a:pt x="24414" y="0"/>
                  <a:pt x="38820" y="5637"/>
                  <a:pt x="50094" y="16911"/>
                </a:cubicBezTo>
                <a:cubicBezTo>
                  <a:pt x="777900" y="744717"/>
                  <a:pt x="777900" y="744717"/>
                  <a:pt x="777900" y="744717"/>
                </a:cubicBezTo>
                <a:cubicBezTo>
                  <a:pt x="800448" y="767265"/>
                  <a:pt x="800448" y="802340"/>
                  <a:pt x="777900" y="824888"/>
                </a:cubicBezTo>
                <a:cubicBezTo>
                  <a:pt x="50094" y="1552694"/>
                  <a:pt x="50094" y="1552694"/>
                  <a:pt x="50094" y="1552694"/>
                </a:cubicBezTo>
                <a:cubicBezTo>
                  <a:pt x="38820" y="1563968"/>
                  <a:pt x="24414" y="1569605"/>
                  <a:pt x="10008" y="1569605"/>
                </a:cubicBezTo>
                <a:lnTo>
                  <a:pt x="0" y="1565383"/>
                </a:lnTo>
                <a:lnTo>
                  <a:pt x="0" y="4222"/>
                </a:lnTo>
                <a:close/>
              </a:path>
            </a:pathLst>
          </a:custGeom>
          <a:solidFill>
            <a:srgbClr val="B3DC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28" name="任意多边形: 形状 27"/>
          <p:cNvSpPr/>
          <p:nvPr userDrawn="1"/>
        </p:nvSpPr>
        <p:spPr bwMode="auto">
          <a:xfrm>
            <a:off x="1005394" y="0"/>
            <a:ext cx="1570991" cy="784180"/>
          </a:xfrm>
          <a:custGeom>
            <a:avLst/>
            <a:gdLst>
              <a:gd name="connsiteX0" fmla="*/ 0 w 1570991"/>
              <a:gd name="connsiteY0" fmla="*/ 0 h 784180"/>
              <a:gd name="connsiteX1" fmla="*/ 1570991 w 1570991"/>
              <a:gd name="connsiteY1" fmla="*/ 0 h 784180"/>
              <a:gd name="connsiteX2" fmla="*/ 1554459 w 1570991"/>
              <a:gd name="connsiteY2" fmla="*/ 38559 h 784180"/>
              <a:gd name="connsiteX3" fmla="*/ 825796 w 1570991"/>
              <a:gd name="connsiteY3" fmla="*/ 768196 h 784180"/>
              <a:gd name="connsiteX4" fmla="*/ 745531 w 1570991"/>
              <a:gd name="connsiteY4" fmla="*/ 768196 h 784180"/>
              <a:gd name="connsiteX5" fmla="*/ 15614 w 1570991"/>
              <a:gd name="connsiteY5" fmla="*/ 38559 h 78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991" h="784180">
                <a:moveTo>
                  <a:pt x="0" y="0"/>
                </a:moveTo>
                <a:lnTo>
                  <a:pt x="1570991" y="0"/>
                </a:lnTo>
                <a:lnTo>
                  <a:pt x="1554459" y="38559"/>
                </a:lnTo>
                <a:cubicBezTo>
                  <a:pt x="825796" y="768196"/>
                  <a:pt x="825796" y="768196"/>
                  <a:pt x="825796" y="768196"/>
                </a:cubicBezTo>
                <a:cubicBezTo>
                  <a:pt x="803222" y="789508"/>
                  <a:pt x="766851" y="789508"/>
                  <a:pt x="745531" y="768196"/>
                </a:cubicBezTo>
                <a:cubicBezTo>
                  <a:pt x="15614" y="38559"/>
                  <a:pt x="15614" y="38559"/>
                  <a:pt x="15614" y="38559"/>
                </a:cubicBezTo>
                <a:close/>
              </a:path>
            </a:pathLst>
          </a:custGeom>
          <a:solidFill>
            <a:srgbClr val="F2F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27" name="任意多边形: 形状 26"/>
          <p:cNvSpPr/>
          <p:nvPr userDrawn="1"/>
        </p:nvSpPr>
        <p:spPr bwMode="auto">
          <a:xfrm>
            <a:off x="0" y="0"/>
            <a:ext cx="783947" cy="818848"/>
          </a:xfrm>
          <a:custGeom>
            <a:avLst/>
            <a:gdLst>
              <a:gd name="connsiteX0" fmla="*/ 0 w 783947"/>
              <a:gd name="connsiteY0" fmla="*/ 0 h 818848"/>
              <a:gd name="connsiteX1" fmla="*/ 779149 w 783947"/>
              <a:gd name="connsiteY1" fmla="*/ 0 h 818848"/>
              <a:gd name="connsiteX2" fmla="*/ 783947 w 783947"/>
              <a:gd name="connsiteY2" fmla="*/ 11887 h 818848"/>
              <a:gd name="connsiteX3" fmla="*/ 767962 w 783947"/>
              <a:gd name="connsiteY3" fmla="*/ 52426 h 818848"/>
              <a:gd name="connsiteX4" fmla="*/ 1567 w 783947"/>
              <a:gd name="connsiteY4" fmla="*/ 817284 h 818848"/>
              <a:gd name="connsiteX5" fmla="*/ 0 w 783947"/>
              <a:gd name="connsiteY5" fmla="*/ 818848 h 81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947" h="818848">
                <a:moveTo>
                  <a:pt x="0" y="0"/>
                </a:moveTo>
                <a:lnTo>
                  <a:pt x="779149" y="0"/>
                </a:lnTo>
                <a:lnTo>
                  <a:pt x="783947" y="11887"/>
                </a:lnTo>
                <a:cubicBezTo>
                  <a:pt x="783947" y="26443"/>
                  <a:pt x="778619" y="41156"/>
                  <a:pt x="767962" y="52426"/>
                </a:cubicBezTo>
                <a:cubicBezTo>
                  <a:pt x="767962" y="52426"/>
                  <a:pt x="767962" y="52426"/>
                  <a:pt x="1567" y="817284"/>
                </a:cubicBezTo>
                <a:lnTo>
                  <a:pt x="0" y="818848"/>
                </a:lnTo>
                <a:close/>
              </a:path>
            </a:pathLst>
          </a:custGeom>
          <a:solidFill>
            <a:srgbClr val="E7F6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5" name="Freeform 12"/>
          <p:cNvSpPr/>
          <p:nvPr userDrawn="1"/>
        </p:nvSpPr>
        <p:spPr bwMode="auto">
          <a:xfrm>
            <a:off x="98456" y="111722"/>
            <a:ext cx="1579017" cy="1580879"/>
          </a:xfrm>
          <a:custGeom>
            <a:avLst/>
            <a:gdLst>
              <a:gd name="T0" fmla="*/ 599 w 1261"/>
              <a:gd name="T1" fmla="*/ 1244 h 1262"/>
              <a:gd name="T2" fmla="*/ 17 w 1261"/>
              <a:gd name="T3" fmla="*/ 663 h 1262"/>
              <a:gd name="T4" fmla="*/ 17 w 1261"/>
              <a:gd name="T5" fmla="*/ 599 h 1262"/>
              <a:gd name="T6" fmla="*/ 599 w 1261"/>
              <a:gd name="T7" fmla="*/ 17 h 1262"/>
              <a:gd name="T8" fmla="*/ 662 w 1261"/>
              <a:gd name="T9" fmla="*/ 17 h 1262"/>
              <a:gd name="T10" fmla="*/ 1244 w 1261"/>
              <a:gd name="T11" fmla="*/ 599 h 1262"/>
              <a:gd name="T12" fmla="*/ 1244 w 1261"/>
              <a:gd name="T13" fmla="*/ 663 h 1262"/>
              <a:gd name="T14" fmla="*/ 662 w 1261"/>
              <a:gd name="T15" fmla="*/ 1244 h 1262"/>
              <a:gd name="T16" fmla="*/ 599 w 1261"/>
              <a:gd name="T17" fmla="*/ 1244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1" h="1262">
                <a:moveTo>
                  <a:pt x="599" y="1244"/>
                </a:moveTo>
                <a:cubicBezTo>
                  <a:pt x="17" y="663"/>
                  <a:pt x="17" y="663"/>
                  <a:pt x="17" y="663"/>
                </a:cubicBezTo>
                <a:cubicBezTo>
                  <a:pt x="0" y="645"/>
                  <a:pt x="0" y="616"/>
                  <a:pt x="17" y="599"/>
                </a:cubicBezTo>
                <a:cubicBezTo>
                  <a:pt x="599" y="17"/>
                  <a:pt x="599" y="17"/>
                  <a:pt x="599" y="17"/>
                </a:cubicBezTo>
                <a:cubicBezTo>
                  <a:pt x="616" y="0"/>
                  <a:pt x="645" y="0"/>
                  <a:pt x="662" y="17"/>
                </a:cubicBezTo>
                <a:cubicBezTo>
                  <a:pt x="1244" y="599"/>
                  <a:pt x="1244" y="599"/>
                  <a:pt x="1244" y="599"/>
                </a:cubicBezTo>
                <a:cubicBezTo>
                  <a:pt x="1261" y="616"/>
                  <a:pt x="1261" y="645"/>
                  <a:pt x="1244" y="663"/>
                </a:cubicBezTo>
                <a:cubicBezTo>
                  <a:pt x="662" y="1244"/>
                  <a:pt x="662" y="1244"/>
                  <a:pt x="662" y="1244"/>
                </a:cubicBezTo>
                <a:cubicBezTo>
                  <a:pt x="645" y="1262"/>
                  <a:pt x="616" y="1262"/>
                  <a:pt x="599" y="1244"/>
                </a:cubicBezTo>
                <a:close/>
              </a:path>
            </a:pathLst>
          </a:custGeom>
          <a:solidFill>
            <a:srgbClr val="77BA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任意多边形: 形状 28"/>
          <p:cNvSpPr/>
          <p:nvPr userDrawn="1"/>
        </p:nvSpPr>
        <p:spPr bwMode="auto">
          <a:xfrm flipH="1">
            <a:off x="8388239" y="2590813"/>
            <a:ext cx="755761" cy="1545138"/>
          </a:xfrm>
          <a:custGeom>
            <a:avLst/>
            <a:gdLst>
              <a:gd name="connsiteX0" fmla="*/ 0 w 755761"/>
              <a:gd name="connsiteY0" fmla="*/ 0 h 1545138"/>
              <a:gd name="connsiteX1" fmla="*/ 0 w 755761"/>
              <a:gd name="connsiteY1" fmla="*/ 1545138 h 1545138"/>
              <a:gd name="connsiteX2" fmla="*/ 11044 w 755761"/>
              <a:gd name="connsiteY2" fmla="*/ 1540790 h 1545138"/>
              <a:gd name="connsiteX3" fmla="*/ 738850 w 755761"/>
              <a:gd name="connsiteY3" fmla="*/ 812013 h 1545138"/>
              <a:gd name="connsiteX4" fmla="*/ 738850 w 755761"/>
              <a:gd name="connsiteY4" fmla="*/ 733125 h 1545138"/>
              <a:gd name="connsiteX5" fmla="*/ 11044 w 755761"/>
              <a:gd name="connsiteY5" fmla="*/ 4347 h 1545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5761" h="1545138">
                <a:moveTo>
                  <a:pt x="0" y="0"/>
                </a:moveTo>
                <a:lnTo>
                  <a:pt x="0" y="1545138"/>
                </a:lnTo>
                <a:lnTo>
                  <a:pt x="11044" y="1540790"/>
                </a:lnTo>
                <a:cubicBezTo>
                  <a:pt x="11044" y="1540790"/>
                  <a:pt x="11044" y="1540790"/>
                  <a:pt x="738850" y="812013"/>
                </a:cubicBezTo>
                <a:cubicBezTo>
                  <a:pt x="761398" y="790726"/>
                  <a:pt x="761398" y="754412"/>
                  <a:pt x="738850" y="733125"/>
                </a:cubicBezTo>
                <a:cubicBezTo>
                  <a:pt x="738850" y="733125"/>
                  <a:pt x="738850" y="733125"/>
                  <a:pt x="11044" y="4347"/>
                </a:cubicBezTo>
                <a:close/>
              </a:path>
            </a:pathLst>
          </a:custGeom>
          <a:solidFill>
            <a:srgbClr val="F2F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33" name="任意多边形: 形状 32"/>
          <p:cNvSpPr/>
          <p:nvPr userDrawn="1"/>
        </p:nvSpPr>
        <p:spPr bwMode="auto">
          <a:xfrm flipH="1">
            <a:off x="6608128" y="4357457"/>
            <a:ext cx="1571767" cy="786043"/>
          </a:xfrm>
          <a:custGeom>
            <a:avLst/>
            <a:gdLst>
              <a:gd name="connsiteX0" fmla="*/ 785570 w 1571767"/>
              <a:gd name="connsiteY0" fmla="*/ 0 h 786043"/>
              <a:gd name="connsiteX1" fmla="*/ 745908 w 1571767"/>
              <a:gd name="connsiteY1" fmla="*/ 15985 h 786043"/>
              <a:gd name="connsiteX2" fmla="*/ 15991 w 1571767"/>
              <a:gd name="connsiteY2" fmla="*/ 745621 h 786043"/>
              <a:gd name="connsiteX3" fmla="*/ 0 w 1571767"/>
              <a:gd name="connsiteY3" fmla="*/ 785112 h 786043"/>
              <a:gd name="connsiteX4" fmla="*/ 378 w 1571767"/>
              <a:gd name="connsiteY4" fmla="*/ 786043 h 786043"/>
              <a:gd name="connsiteX5" fmla="*/ 1571368 w 1571767"/>
              <a:gd name="connsiteY5" fmla="*/ 786043 h 786043"/>
              <a:gd name="connsiteX6" fmla="*/ 1571767 w 1571767"/>
              <a:gd name="connsiteY6" fmla="*/ 785112 h 786043"/>
              <a:gd name="connsiteX7" fmla="*/ 1554836 w 1571767"/>
              <a:gd name="connsiteY7" fmla="*/ 745621 h 786043"/>
              <a:gd name="connsiteX8" fmla="*/ 826174 w 1571767"/>
              <a:gd name="connsiteY8" fmla="*/ 15985 h 786043"/>
              <a:gd name="connsiteX9" fmla="*/ 785570 w 1571767"/>
              <a:gd name="connsiteY9" fmla="*/ 0 h 786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1767" h="786043">
                <a:moveTo>
                  <a:pt x="785570" y="0"/>
                </a:moveTo>
                <a:cubicBezTo>
                  <a:pt x="770991" y="0"/>
                  <a:pt x="756568" y="5329"/>
                  <a:pt x="745908" y="15985"/>
                </a:cubicBezTo>
                <a:cubicBezTo>
                  <a:pt x="745908" y="15985"/>
                  <a:pt x="745908" y="15985"/>
                  <a:pt x="15991" y="745621"/>
                </a:cubicBezTo>
                <a:cubicBezTo>
                  <a:pt x="5331" y="756277"/>
                  <a:pt x="0" y="770695"/>
                  <a:pt x="0" y="785112"/>
                </a:cubicBezTo>
                <a:lnTo>
                  <a:pt x="378" y="786043"/>
                </a:lnTo>
                <a:lnTo>
                  <a:pt x="1571368" y="786043"/>
                </a:lnTo>
                <a:lnTo>
                  <a:pt x="1571767" y="785112"/>
                </a:lnTo>
                <a:cubicBezTo>
                  <a:pt x="1571767" y="770695"/>
                  <a:pt x="1566124" y="756277"/>
                  <a:pt x="1554836" y="745621"/>
                </a:cubicBezTo>
                <a:cubicBezTo>
                  <a:pt x="1554836" y="745621"/>
                  <a:pt x="1554836" y="745621"/>
                  <a:pt x="826174" y="15985"/>
                </a:cubicBezTo>
                <a:cubicBezTo>
                  <a:pt x="814886" y="5329"/>
                  <a:pt x="800150" y="0"/>
                  <a:pt x="785570" y="0"/>
                </a:cubicBezTo>
                <a:close/>
              </a:path>
            </a:pathLst>
          </a:custGeom>
          <a:solidFill>
            <a:srgbClr val="F2F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35" name="任意多边形: 形状 34"/>
          <p:cNvSpPr/>
          <p:nvPr userDrawn="1"/>
        </p:nvSpPr>
        <p:spPr bwMode="auto">
          <a:xfrm flipH="1">
            <a:off x="8403200" y="4389629"/>
            <a:ext cx="740801" cy="753871"/>
          </a:xfrm>
          <a:custGeom>
            <a:avLst/>
            <a:gdLst>
              <a:gd name="connsiteX0" fmla="*/ 0 w 740801"/>
              <a:gd name="connsiteY0" fmla="*/ 0 h 753871"/>
              <a:gd name="connsiteX1" fmla="*/ 0 w 740801"/>
              <a:gd name="connsiteY1" fmla="*/ 753871 h 753871"/>
              <a:gd name="connsiteX2" fmla="*/ 740801 w 740801"/>
              <a:gd name="connsiteY2" fmla="*/ 753871 h 753871"/>
              <a:gd name="connsiteX3" fmla="*/ 739039 w 740801"/>
              <a:gd name="connsiteY3" fmla="*/ 744491 h 753871"/>
              <a:gd name="connsiteX4" fmla="*/ 727050 w 740801"/>
              <a:gd name="connsiteY4" fmla="*/ 726159 h 753871"/>
              <a:gd name="connsiteX5" fmla="*/ 8796 w 740801"/>
              <a:gd name="connsiteY5" fmla="*/ 8785 h 75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801" h="753871">
                <a:moveTo>
                  <a:pt x="0" y="0"/>
                </a:moveTo>
                <a:lnTo>
                  <a:pt x="0" y="753871"/>
                </a:lnTo>
                <a:lnTo>
                  <a:pt x="740801" y="753871"/>
                </a:lnTo>
                <a:lnTo>
                  <a:pt x="739039" y="744491"/>
                </a:lnTo>
                <a:cubicBezTo>
                  <a:pt x="736374" y="737741"/>
                  <a:pt x="732378" y="731481"/>
                  <a:pt x="727050" y="726159"/>
                </a:cubicBezTo>
                <a:cubicBezTo>
                  <a:pt x="179809" y="179588"/>
                  <a:pt x="42998" y="42946"/>
                  <a:pt x="8796" y="8785"/>
                </a:cubicBezTo>
                <a:close/>
              </a:path>
            </a:pathLst>
          </a:custGeom>
          <a:solidFill>
            <a:srgbClr val="E7F6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25" name="Freeform 12"/>
          <p:cNvSpPr/>
          <p:nvPr userDrawn="1"/>
        </p:nvSpPr>
        <p:spPr bwMode="auto">
          <a:xfrm flipH="1">
            <a:off x="7487341" y="3466615"/>
            <a:ext cx="1579017" cy="1580879"/>
          </a:xfrm>
          <a:custGeom>
            <a:avLst/>
            <a:gdLst>
              <a:gd name="T0" fmla="*/ 599 w 1261"/>
              <a:gd name="T1" fmla="*/ 1244 h 1262"/>
              <a:gd name="T2" fmla="*/ 17 w 1261"/>
              <a:gd name="T3" fmla="*/ 663 h 1262"/>
              <a:gd name="T4" fmla="*/ 17 w 1261"/>
              <a:gd name="T5" fmla="*/ 599 h 1262"/>
              <a:gd name="T6" fmla="*/ 599 w 1261"/>
              <a:gd name="T7" fmla="*/ 17 h 1262"/>
              <a:gd name="T8" fmla="*/ 662 w 1261"/>
              <a:gd name="T9" fmla="*/ 17 h 1262"/>
              <a:gd name="T10" fmla="*/ 1244 w 1261"/>
              <a:gd name="T11" fmla="*/ 599 h 1262"/>
              <a:gd name="T12" fmla="*/ 1244 w 1261"/>
              <a:gd name="T13" fmla="*/ 663 h 1262"/>
              <a:gd name="T14" fmla="*/ 662 w 1261"/>
              <a:gd name="T15" fmla="*/ 1244 h 1262"/>
              <a:gd name="T16" fmla="*/ 599 w 1261"/>
              <a:gd name="T17" fmla="*/ 1244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1" h="1262">
                <a:moveTo>
                  <a:pt x="599" y="1244"/>
                </a:moveTo>
                <a:cubicBezTo>
                  <a:pt x="17" y="663"/>
                  <a:pt x="17" y="663"/>
                  <a:pt x="17" y="663"/>
                </a:cubicBezTo>
                <a:cubicBezTo>
                  <a:pt x="0" y="645"/>
                  <a:pt x="0" y="616"/>
                  <a:pt x="17" y="599"/>
                </a:cubicBezTo>
                <a:cubicBezTo>
                  <a:pt x="599" y="17"/>
                  <a:pt x="599" y="17"/>
                  <a:pt x="599" y="17"/>
                </a:cubicBezTo>
                <a:cubicBezTo>
                  <a:pt x="616" y="0"/>
                  <a:pt x="645" y="0"/>
                  <a:pt x="662" y="17"/>
                </a:cubicBezTo>
                <a:cubicBezTo>
                  <a:pt x="1244" y="599"/>
                  <a:pt x="1244" y="599"/>
                  <a:pt x="1244" y="599"/>
                </a:cubicBezTo>
                <a:cubicBezTo>
                  <a:pt x="1261" y="616"/>
                  <a:pt x="1261" y="645"/>
                  <a:pt x="1244" y="663"/>
                </a:cubicBezTo>
                <a:cubicBezTo>
                  <a:pt x="662" y="1244"/>
                  <a:pt x="662" y="1244"/>
                  <a:pt x="662" y="1244"/>
                </a:cubicBezTo>
                <a:cubicBezTo>
                  <a:pt x="645" y="1262"/>
                  <a:pt x="616" y="1262"/>
                  <a:pt x="599" y="1244"/>
                </a:cubicBezTo>
                <a:close/>
              </a:path>
            </a:pathLst>
          </a:custGeom>
          <a:solidFill>
            <a:srgbClr val="77BA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6"/>
          <p:cNvSpPr/>
          <p:nvPr userDrawn="1"/>
        </p:nvSpPr>
        <p:spPr bwMode="auto">
          <a:xfrm>
            <a:off x="8002980" y="-302922"/>
            <a:ext cx="1623706" cy="1621844"/>
          </a:xfrm>
          <a:custGeom>
            <a:avLst/>
            <a:gdLst>
              <a:gd name="T0" fmla="*/ 648 w 1295"/>
              <a:gd name="T1" fmla="*/ 1293 h 1295"/>
              <a:gd name="T2" fmla="*/ 649 w 1295"/>
              <a:gd name="T3" fmla="*/ 1291 h 1295"/>
              <a:gd name="T4" fmla="*/ 5 w 1295"/>
              <a:gd name="T5" fmla="*/ 648 h 1295"/>
              <a:gd name="T6" fmla="*/ 648 w 1295"/>
              <a:gd name="T7" fmla="*/ 5 h 1295"/>
              <a:gd name="T8" fmla="*/ 1290 w 1295"/>
              <a:gd name="T9" fmla="*/ 648 h 1295"/>
              <a:gd name="T10" fmla="*/ 646 w 1295"/>
              <a:gd name="T11" fmla="*/ 1291 h 1295"/>
              <a:gd name="T12" fmla="*/ 648 w 1295"/>
              <a:gd name="T13" fmla="*/ 1293 h 1295"/>
              <a:gd name="T14" fmla="*/ 649 w 1295"/>
              <a:gd name="T15" fmla="*/ 1291 h 1295"/>
              <a:gd name="T16" fmla="*/ 648 w 1295"/>
              <a:gd name="T17" fmla="*/ 1293 h 1295"/>
              <a:gd name="T18" fmla="*/ 649 w 1295"/>
              <a:gd name="T19" fmla="*/ 1294 h 1295"/>
              <a:gd name="T20" fmla="*/ 1294 w 1295"/>
              <a:gd name="T21" fmla="*/ 649 h 1295"/>
              <a:gd name="T22" fmla="*/ 1295 w 1295"/>
              <a:gd name="T23" fmla="*/ 648 h 1295"/>
              <a:gd name="T24" fmla="*/ 1294 w 1295"/>
              <a:gd name="T25" fmla="*/ 646 h 1295"/>
              <a:gd name="T26" fmla="*/ 649 w 1295"/>
              <a:gd name="T27" fmla="*/ 1 h 1295"/>
              <a:gd name="T28" fmla="*/ 646 w 1295"/>
              <a:gd name="T29" fmla="*/ 1 h 1295"/>
              <a:gd name="T30" fmla="*/ 1 w 1295"/>
              <a:gd name="T31" fmla="*/ 646 h 1295"/>
              <a:gd name="T32" fmla="*/ 0 w 1295"/>
              <a:gd name="T33" fmla="*/ 648 h 1295"/>
              <a:gd name="T34" fmla="*/ 1 w 1295"/>
              <a:gd name="T35" fmla="*/ 649 h 1295"/>
              <a:gd name="T36" fmla="*/ 646 w 1295"/>
              <a:gd name="T37" fmla="*/ 1294 h 1295"/>
              <a:gd name="T38" fmla="*/ 648 w 1295"/>
              <a:gd name="T39" fmla="*/ 1295 h 1295"/>
              <a:gd name="T40" fmla="*/ 649 w 1295"/>
              <a:gd name="T41" fmla="*/ 1294 h 1295"/>
              <a:gd name="T42" fmla="*/ 648 w 1295"/>
              <a:gd name="T43" fmla="*/ 1293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95" h="1295">
                <a:moveTo>
                  <a:pt x="648" y="1293"/>
                </a:moveTo>
                <a:cubicBezTo>
                  <a:pt x="649" y="1291"/>
                  <a:pt x="649" y="1291"/>
                  <a:pt x="649" y="1291"/>
                </a:cubicBezTo>
                <a:cubicBezTo>
                  <a:pt x="5" y="648"/>
                  <a:pt x="5" y="648"/>
                  <a:pt x="5" y="648"/>
                </a:cubicBezTo>
                <a:cubicBezTo>
                  <a:pt x="648" y="5"/>
                  <a:pt x="648" y="5"/>
                  <a:pt x="648" y="5"/>
                </a:cubicBezTo>
                <a:cubicBezTo>
                  <a:pt x="1290" y="648"/>
                  <a:pt x="1290" y="648"/>
                  <a:pt x="1290" y="648"/>
                </a:cubicBezTo>
                <a:cubicBezTo>
                  <a:pt x="646" y="1291"/>
                  <a:pt x="646" y="1291"/>
                  <a:pt x="646" y="1291"/>
                </a:cubicBezTo>
                <a:cubicBezTo>
                  <a:pt x="648" y="1293"/>
                  <a:pt x="648" y="1293"/>
                  <a:pt x="648" y="1293"/>
                </a:cubicBezTo>
                <a:cubicBezTo>
                  <a:pt x="649" y="1291"/>
                  <a:pt x="649" y="1291"/>
                  <a:pt x="649" y="1291"/>
                </a:cubicBezTo>
                <a:cubicBezTo>
                  <a:pt x="648" y="1293"/>
                  <a:pt x="648" y="1293"/>
                  <a:pt x="648" y="1293"/>
                </a:cubicBezTo>
                <a:cubicBezTo>
                  <a:pt x="649" y="1294"/>
                  <a:pt x="649" y="1294"/>
                  <a:pt x="649" y="1294"/>
                </a:cubicBezTo>
                <a:cubicBezTo>
                  <a:pt x="1294" y="649"/>
                  <a:pt x="1294" y="649"/>
                  <a:pt x="1294" y="649"/>
                </a:cubicBezTo>
                <a:cubicBezTo>
                  <a:pt x="1295" y="649"/>
                  <a:pt x="1295" y="648"/>
                  <a:pt x="1295" y="648"/>
                </a:cubicBezTo>
                <a:cubicBezTo>
                  <a:pt x="1295" y="647"/>
                  <a:pt x="1295" y="646"/>
                  <a:pt x="1294" y="646"/>
                </a:cubicBezTo>
                <a:cubicBezTo>
                  <a:pt x="649" y="1"/>
                  <a:pt x="649" y="1"/>
                  <a:pt x="649" y="1"/>
                </a:cubicBezTo>
                <a:cubicBezTo>
                  <a:pt x="648" y="0"/>
                  <a:pt x="647" y="0"/>
                  <a:pt x="646" y="1"/>
                </a:cubicBezTo>
                <a:cubicBezTo>
                  <a:pt x="1" y="646"/>
                  <a:pt x="1" y="646"/>
                  <a:pt x="1" y="646"/>
                </a:cubicBezTo>
                <a:cubicBezTo>
                  <a:pt x="1" y="646"/>
                  <a:pt x="0" y="647"/>
                  <a:pt x="0" y="648"/>
                </a:cubicBezTo>
                <a:cubicBezTo>
                  <a:pt x="0" y="648"/>
                  <a:pt x="1" y="649"/>
                  <a:pt x="1" y="649"/>
                </a:cubicBezTo>
                <a:cubicBezTo>
                  <a:pt x="646" y="1294"/>
                  <a:pt x="646" y="1294"/>
                  <a:pt x="646" y="1294"/>
                </a:cubicBezTo>
                <a:cubicBezTo>
                  <a:pt x="647" y="1294"/>
                  <a:pt x="647" y="1295"/>
                  <a:pt x="648" y="1295"/>
                </a:cubicBezTo>
                <a:cubicBezTo>
                  <a:pt x="648" y="1295"/>
                  <a:pt x="649" y="1294"/>
                  <a:pt x="649" y="1294"/>
                </a:cubicBezTo>
                <a:lnTo>
                  <a:pt x="648" y="1293"/>
                </a:lnTo>
                <a:close/>
              </a:path>
            </a:pathLst>
          </a:custGeom>
          <a:solidFill>
            <a:srgbClr val="B3DC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F87CF-3569-4A6D-ABE9-80B564D3AFB4}"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431EDE2-ED55-47B1-BF0C-0EF98048EBB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D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13F87CF-3569-4A6D-ABE9-80B564D3AFB4}" type="datetimeFigureOut">
              <a:rPr lang="zh-CN" altLang="en-US" smtClean="0"/>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431EDE2-ED55-47B1-BF0C-0EF98048EBB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文本框 46"/>
          <p:cNvSpPr txBox="1"/>
          <p:nvPr/>
        </p:nvSpPr>
        <p:spPr>
          <a:xfrm>
            <a:off x="2315210" y="1263015"/>
            <a:ext cx="6429375" cy="1753235"/>
          </a:xfrm>
          <a:prstGeom prst="rect">
            <a:avLst/>
          </a:prstGeom>
          <a:noFill/>
        </p:spPr>
        <p:txBody>
          <a:bodyPr wrap="square" rtlCol="0">
            <a:spAutoFit/>
          </a:bodyPr>
          <a:lstStyle/>
          <a:p>
            <a:pPr algn="r" defTabSz="685800">
              <a:defRPr/>
            </a:pPr>
            <a:r>
              <a:rPr lang="zh-CN" altLang="en-US" sz="4400">
                <a:solidFill>
                  <a:srgbClr val="31809F"/>
                </a:solidFill>
                <a:latin typeface="汉仪旗黑-45S" panose="00020600040101010101" pitchFamily="18" charset="-122"/>
                <a:ea typeface="汉仪雅酷黑 65W"/>
                <a:sym typeface="汉仪旗黑-45S" panose="00020600040101010101" pitchFamily="18" charset="-122"/>
              </a:rPr>
              <a:t>科技型中小企业评价指引</a:t>
            </a:r>
            <a:endParaRPr lang="zh-CN" altLang="en-US" sz="4400">
              <a:solidFill>
                <a:srgbClr val="31809F"/>
              </a:solidFill>
              <a:latin typeface="汉仪旗黑-45S" panose="00020600040101010101" pitchFamily="18" charset="-122"/>
              <a:ea typeface="汉仪雅酷黑 65W"/>
              <a:sym typeface="汉仪旗黑-45S" panose="00020600040101010101" pitchFamily="18" charset="-122"/>
            </a:endParaRPr>
          </a:p>
          <a:p>
            <a:pPr algn="r" defTabSz="685800">
              <a:defRPr/>
            </a:pPr>
            <a:endParaRPr lang="zh-CN" altLang="en-US" sz="4400">
              <a:solidFill>
                <a:srgbClr val="31809F"/>
              </a:solidFill>
              <a:latin typeface="汉仪旗黑-45S" panose="00020600040101010101" pitchFamily="18" charset="-122"/>
              <a:ea typeface="汉仪雅酷黑 65W"/>
              <a:sym typeface="汉仪旗黑-45S" panose="00020600040101010101" pitchFamily="18" charset="-122"/>
            </a:endParaRPr>
          </a:p>
          <a:p>
            <a:pPr algn="ctr" defTabSz="685800">
              <a:defRPr/>
            </a:pPr>
            <a:r>
              <a:rPr lang="en-US" altLang="zh-CN" sz="2000">
                <a:solidFill>
                  <a:srgbClr val="31809F"/>
                </a:solidFill>
                <a:latin typeface="汉仪旗黑-45S" panose="00020600040101010101" pitchFamily="18" charset="-122"/>
                <a:ea typeface="汉仪雅酷黑 65W"/>
                <a:sym typeface="汉仪旗黑-45S" panose="00020600040101010101" pitchFamily="18" charset="-122"/>
              </a:rPr>
              <a:t>202</a:t>
            </a:r>
            <a:r>
              <a:rPr lang="en-US" altLang="en-US" sz="2000">
                <a:solidFill>
                  <a:srgbClr val="31809F"/>
                </a:solidFill>
                <a:latin typeface="汉仪旗黑-45S" panose="00020600040101010101" pitchFamily="18" charset="-122"/>
                <a:ea typeface="汉仪雅酷黑 65W"/>
                <a:sym typeface="汉仪旗黑-45S" panose="00020600040101010101" pitchFamily="18" charset="-122"/>
              </a:rPr>
              <a:t>3</a:t>
            </a:r>
            <a:r>
              <a:rPr lang="zh-CN" altLang="en-US" sz="2000">
                <a:solidFill>
                  <a:srgbClr val="31809F"/>
                </a:solidFill>
                <a:latin typeface="汉仪旗黑-45S" panose="00020600040101010101" pitchFamily="18" charset="-122"/>
                <a:ea typeface="汉仪雅酷黑 65W"/>
                <a:sym typeface="汉仪旗黑-45S" panose="00020600040101010101" pitchFamily="18" charset="-122"/>
              </a:rPr>
              <a:t>年</a:t>
            </a:r>
            <a:r>
              <a:rPr lang="en-US" altLang="en-US" sz="2000">
                <a:solidFill>
                  <a:srgbClr val="31809F"/>
                </a:solidFill>
                <a:latin typeface="汉仪旗黑-45S" panose="00020600040101010101" pitchFamily="18" charset="-122"/>
                <a:ea typeface="汉仪雅酷黑 65W"/>
                <a:sym typeface="汉仪旗黑-45S" panose="00020600040101010101" pitchFamily="18" charset="-122"/>
              </a:rPr>
              <a:t>2</a:t>
            </a:r>
            <a:r>
              <a:rPr lang="zh-CN" altLang="en-US" sz="2000">
                <a:solidFill>
                  <a:srgbClr val="31809F"/>
                </a:solidFill>
                <a:latin typeface="汉仪旗黑-45S" panose="00020600040101010101" pitchFamily="18" charset="-122"/>
                <a:ea typeface="汉仪雅酷黑 65W"/>
                <a:sym typeface="汉仪旗黑-45S" panose="00020600040101010101" pitchFamily="18" charset="-122"/>
              </a:rPr>
              <a:t>月</a:t>
            </a:r>
            <a:endParaRPr lang="zh-CN" altLang="en-US" sz="2000">
              <a:solidFill>
                <a:srgbClr val="31809F"/>
              </a:solidFill>
              <a:latin typeface="汉仪旗黑-45S" panose="00020600040101010101" pitchFamily="18" charset="-122"/>
              <a:ea typeface="汉仪雅酷黑 65W"/>
              <a:sym typeface="汉仪旗黑-45S" panose="00020600040101010101" pitchFamily="18" charset="-122"/>
            </a:endParaRPr>
          </a:p>
        </p:txBody>
      </p:sp>
      <p:sp>
        <p:nvSpPr>
          <p:cNvPr id="48" name="矩形: 圆角 47"/>
          <p:cNvSpPr/>
          <p:nvPr/>
        </p:nvSpPr>
        <p:spPr>
          <a:xfrm>
            <a:off x="6041390" y="3944620"/>
            <a:ext cx="2587625" cy="722630"/>
          </a:xfrm>
          <a:prstGeom prst="roundRect">
            <a:avLst>
              <a:gd name="adj" fmla="val 50000"/>
            </a:avLst>
          </a:prstGeom>
          <a:solidFill>
            <a:srgbClr val="31809F"/>
          </a:solidFill>
          <a:ln w="12700" cap="flat" cmpd="sng" algn="ctr">
            <a:noFill/>
            <a:prstDash val="solid"/>
            <a:miter lim="800000"/>
          </a:ln>
          <a:effectLst>
            <a:outerShdw blurRad="127000" dist="127000" dir="5400000" algn="t" rotWithShape="0">
              <a:srgbClr val="44546B">
                <a:lumMod val="60000"/>
                <a:lumOff val="4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a:ln>
                  <a:noFill/>
                </a:ln>
                <a:solidFill>
                  <a:prstClr val="white"/>
                </a:solidFill>
                <a:effectLst/>
                <a:uLnTx/>
                <a:uFillTx/>
                <a:latin typeface="+mj-ea"/>
                <a:ea typeface="+mj-ea"/>
                <a:cs typeface="+mn-cs"/>
                <a:sym typeface="汉仪旗黑-45S" panose="00020600040101010101" pitchFamily="18" charset="-122"/>
              </a:rPr>
              <a:t>淄博市科学技术局</a:t>
            </a:r>
            <a:endParaRPr kumimoji="0" lang="zh-CN" altLang="en-US" sz="1200" b="0" i="0" u="none" strike="noStrike" kern="0" cap="none" spc="0" normalizeH="0" baseline="0" noProof="0">
              <a:ln>
                <a:noFill/>
              </a:ln>
              <a:solidFill>
                <a:prstClr val="white"/>
              </a:solidFill>
              <a:effectLst/>
              <a:uLnTx/>
              <a:uFillTx/>
              <a:latin typeface="+mj-ea"/>
              <a:ea typeface="+mj-ea"/>
              <a:cs typeface="+mn-cs"/>
              <a:sym typeface="汉仪旗黑-45S" panose="00020600040101010101" pitchFamily="18"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a:ln>
                  <a:noFill/>
                </a:ln>
                <a:solidFill>
                  <a:prstClr val="white"/>
                </a:solidFill>
                <a:effectLst/>
                <a:uLnTx/>
                <a:uFillTx/>
                <a:latin typeface="Times New Roman" panose="02020603050405020304" charset="0"/>
                <a:ea typeface="+mj-ea"/>
                <a:cs typeface="Times New Roman" panose="02020603050405020304" charset="0"/>
                <a:sym typeface="汉仪旗黑-45S" panose="00020600040101010101" pitchFamily="18" charset="-122"/>
              </a:rPr>
              <a:t>sti.zibo.gov.cn</a:t>
            </a:r>
            <a:endParaRPr kumimoji="0" lang="en-US" altLang="zh-CN" sz="1200" b="0" i="0" u="none" strike="noStrike" kern="0" cap="none" spc="0" normalizeH="0" baseline="0" noProof="0">
              <a:ln>
                <a:noFill/>
              </a:ln>
              <a:solidFill>
                <a:prstClr val="white"/>
              </a:solidFill>
              <a:effectLst/>
              <a:uLnTx/>
              <a:uFillTx/>
              <a:latin typeface="Times New Roman" panose="02020603050405020304" charset="0"/>
              <a:ea typeface="+mj-ea"/>
              <a:cs typeface="Times New Roman" panose="02020603050405020304" charset="0"/>
              <a:sym typeface="汉仪旗黑-45S" panose="00020600040101010101" pitchFamily="18" charset="-122"/>
            </a:endParaRPr>
          </a:p>
        </p:txBody>
      </p:sp>
      <p:sp>
        <p:nvSpPr>
          <p:cNvPr id="49" name="矩形 48"/>
          <p:cNvSpPr/>
          <p:nvPr/>
        </p:nvSpPr>
        <p:spPr>
          <a:xfrm>
            <a:off x="3566160" y="2683148"/>
            <a:ext cx="5178369" cy="333375"/>
          </a:xfrm>
          <a:prstGeom prst="rect">
            <a:avLst/>
          </a:prstGeom>
        </p:spPr>
        <p:txBody>
          <a:bodyPr wrap="square">
            <a:spAutoFit/>
          </a:bodyPr>
          <a:lstStyle/>
          <a:p>
            <a:pPr algn="r" defTabSz="914400">
              <a:lnSpc>
                <a:spcPct val="150000"/>
              </a:lnSpc>
              <a:defRPr/>
            </a:pPr>
            <a:r>
              <a:rPr lang="en-US" altLang="zh-CN" sz="1050" kern="0">
                <a:solidFill>
                  <a:prstClr val="black">
                    <a:lumMod val="50000"/>
                    <a:lumOff val="50000"/>
                  </a:prstClr>
                </a:solidFill>
                <a:latin typeface="汉仪旗黑-45S" panose="00020600040101010101" pitchFamily="18" charset="-122"/>
                <a:cs typeface="Arial" panose="020B0604020202020204" pitchFamily="34" charset="0"/>
                <a:sym typeface="汉仪旗黑-45S" panose="00020600040101010101" pitchFamily="18" charset="-122"/>
              </a:rPr>
              <a:t> </a:t>
            </a:r>
            <a:endParaRPr lang="en-US" altLang="zh-CN" sz="1050" kern="0">
              <a:solidFill>
                <a:prstClr val="black">
                  <a:lumMod val="50000"/>
                  <a:lumOff val="50000"/>
                </a:prstClr>
              </a:solidFill>
              <a:latin typeface="汉仪旗黑-45S" panose="00020600040101010101" pitchFamily="18" charset="-122"/>
              <a:cs typeface="Arial" panose="020B0604020202020204" pitchFamily="34" charset="0"/>
              <a:sym typeface="汉仪旗黑-45S" panose="00020600040101010101" pitchFamily="18"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229995" y="765810"/>
            <a:ext cx="2019300" cy="460375"/>
          </a:xfrm>
          <a:prstGeom prst="rect">
            <a:avLst/>
          </a:prstGeom>
          <a:noFill/>
        </p:spPr>
        <p:txBody>
          <a:bodyPr wrap="none" rtlCol="0" anchor="t">
            <a:spAutoFit/>
          </a:bodyPr>
          <a:p>
            <a:r>
              <a:rPr lang="zh-CN" sz="2400" b="1" kern="0">
                <a:solidFill>
                  <a:srgbClr val="31809F"/>
                </a:solidFill>
                <a:latin typeface="汉仪旗黑-45S" panose="00020600040101010101" pitchFamily="18" charset="-122"/>
                <a:ea typeface="汉仪雅酷黑 65W"/>
                <a:sym typeface="汉仪旗黑-45S" panose="00020600040101010101" pitchFamily="18" charset="-122"/>
              </a:rPr>
              <a:t>四、名单公示</a:t>
            </a:r>
            <a:endParaRPr lang="zh-CN" b="1" kern="0">
              <a:solidFill>
                <a:srgbClr val="31809F"/>
              </a:solidFill>
              <a:latin typeface="Times New Roman" panose="02020603050405020304" charset="0"/>
              <a:ea typeface="汉仪雅酷黑 65W"/>
              <a:cs typeface="Times New Roman" panose="02020603050405020304" charset="0"/>
              <a:sym typeface="汉仪旗黑-45S" panose="00020600040101010101" pitchFamily="18" charset="-122"/>
            </a:endParaRPr>
          </a:p>
        </p:txBody>
      </p:sp>
      <p:sp>
        <p:nvSpPr>
          <p:cNvPr id="22" name="矩形 21"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1229995" y="1319530"/>
            <a:ext cx="7767955" cy="645160"/>
          </a:xfrm>
          <a:prstGeom prst="rect">
            <a:avLst/>
          </a:prstGeom>
        </p:spPr>
        <p:txBody>
          <a:bodyPr wrap="square">
            <a:spAutoFit/>
          </a:bodyPr>
          <a:p>
            <a:pPr marL="0" marR="0" lvl="0" indent="0" defTabSz="685800" rtl="0" eaLnBrk="1" fontAlgn="base" latinLnBrk="0" hangingPunct="1">
              <a:lnSpc>
                <a:spcPct val="150000"/>
              </a:lnSpc>
              <a:spcBef>
                <a:spcPct val="0"/>
              </a:spcBef>
              <a:spcAft>
                <a:spcPct val="0"/>
              </a:spcAft>
              <a:buClrTx/>
              <a:buSzTx/>
              <a:buFontTx/>
              <a:buNone/>
              <a:defRPr/>
            </a:pPr>
            <a:r>
              <a:rPr kumimoji="0" lang="zh-CN" sz="1200" b="0" i="0" u="none" strike="noStrike" kern="1200" cap="none" spc="0" normalizeH="0" baseline="0" noProof="0">
                <a:ln>
                  <a:noFill/>
                </a:ln>
                <a:solidFill>
                  <a:schemeClr val="tx1">
                    <a:lumMod val="65000"/>
                    <a:lumOff val="35000"/>
                  </a:schemeClr>
                </a:solidFill>
                <a:effectLst/>
                <a:uLnTx/>
                <a:uFillTx/>
                <a:ea typeface="微软雅黑" panose="020B0503020204020204" charset="-122"/>
                <a:sym typeface="汉仪旗黑-45S" panose="00020600040101010101" pitchFamily="18" charset="-122"/>
              </a:rPr>
              <a:t>省级科技主管部门汇总通过企业名单，按批次生成公示文件，同步在全国科技中小企业信息服务平台和省科技厅官网上公示</a:t>
            </a:r>
            <a:r>
              <a:rPr kumimoji="0" lang="en-US" altLang="zh-CN" sz="1200" b="0" i="0" u="none" strike="noStrike" kern="1200" cap="none" spc="0" normalizeH="0" baseline="0" noProof="0">
                <a:ln>
                  <a:noFill/>
                </a:ln>
                <a:solidFill>
                  <a:schemeClr val="tx1">
                    <a:lumMod val="65000"/>
                    <a:lumOff val="35000"/>
                  </a:schemeClr>
                </a:solidFill>
                <a:effectLst/>
                <a:uLnTx/>
                <a:uFillTx/>
                <a:ea typeface="微软雅黑" panose="020B0503020204020204" charset="-122"/>
                <a:sym typeface="汉仪旗黑-45S" panose="00020600040101010101" pitchFamily="18" charset="-122"/>
              </a:rPr>
              <a:t>10</a:t>
            </a:r>
            <a:r>
              <a:rPr kumimoji="0" lang="zh-CN" altLang="en-US" sz="1200" b="0" i="0" u="none" strike="noStrike" kern="1200" cap="none" spc="0" normalizeH="0" baseline="0" noProof="0">
                <a:ln>
                  <a:noFill/>
                </a:ln>
                <a:solidFill>
                  <a:schemeClr val="tx1">
                    <a:lumMod val="65000"/>
                    <a:lumOff val="35000"/>
                  </a:schemeClr>
                </a:solidFill>
                <a:effectLst/>
                <a:uLnTx/>
                <a:uFillTx/>
                <a:ea typeface="微软雅黑" panose="020B0503020204020204" charset="-122"/>
                <a:sym typeface="汉仪旗黑-45S" panose="00020600040101010101" pitchFamily="18" charset="-122"/>
              </a:rPr>
              <a:t>个工作日。公示异议的由省级科技主管部门组织评价机构进行处理，并将结果告知企业。</a:t>
            </a:r>
            <a:endParaRPr kumimoji="0" lang="zh-CN" altLang="en-US" sz="1200" b="0" i="0" u="none" strike="noStrike" kern="1200" cap="none" spc="0" normalizeH="0" baseline="0" noProof="0">
              <a:ln>
                <a:noFill/>
              </a:ln>
              <a:solidFill>
                <a:schemeClr val="tx1">
                  <a:lumMod val="65000"/>
                  <a:lumOff val="35000"/>
                </a:schemeClr>
              </a:solidFill>
              <a:effectLst/>
              <a:uLnTx/>
              <a:uFillTx/>
              <a:latin typeface="Times New Roman" panose="02020603050405020304" charset="0"/>
              <a:ea typeface="微软雅黑" panose="020B0503020204020204" charset="-122"/>
              <a:cs typeface="Times New Roman" panose="02020603050405020304" charset="0"/>
              <a:sym typeface="汉仪旗黑-45S" panose="00020600040101010101" pitchFamily="18" charset="-122"/>
            </a:endParaRPr>
          </a:p>
        </p:txBody>
      </p:sp>
      <p:sp>
        <p:nvSpPr>
          <p:cNvPr id="2" name="文本框 1"/>
          <p:cNvSpPr txBox="1"/>
          <p:nvPr/>
        </p:nvSpPr>
        <p:spPr>
          <a:xfrm>
            <a:off x="1229995" y="2341880"/>
            <a:ext cx="2019300" cy="460375"/>
          </a:xfrm>
          <a:prstGeom prst="rect">
            <a:avLst/>
          </a:prstGeom>
          <a:noFill/>
        </p:spPr>
        <p:txBody>
          <a:bodyPr wrap="none" rtlCol="0" anchor="t">
            <a:spAutoFit/>
          </a:bodyPr>
          <a:p>
            <a:r>
              <a:rPr lang="zh-CN" sz="2400" b="1" kern="0">
                <a:solidFill>
                  <a:srgbClr val="31809F"/>
                </a:solidFill>
                <a:latin typeface="汉仪旗黑-45S" panose="00020600040101010101" pitchFamily="18" charset="-122"/>
                <a:ea typeface="汉仪雅酷黑 65W"/>
                <a:sym typeface="汉仪旗黑-45S" panose="00020600040101010101" pitchFamily="18" charset="-122"/>
              </a:rPr>
              <a:t>五、企业公告</a:t>
            </a:r>
            <a:endParaRPr lang="zh-CN" b="1" kern="0">
              <a:solidFill>
                <a:srgbClr val="31809F"/>
              </a:solidFill>
              <a:latin typeface="Times New Roman" panose="02020603050405020304" charset="0"/>
              <a:ea typeface="汉仪雅酷黑 65W"/>
              <a:cs typeface="Times New Roman" panose="02020603050405020304" charset="0"/>
              <a:sym typeface="汉仪旗黑-45S" panose="00020600040101010101" pitchFamily="18" charset="-122"/>
            </a:endParaRPr>
          </a:p>
        </p:txBody>
      </p:sp>
      <p:sp>
        <p:nvSpPr>
          <p:cNvPr id="4" name="矩形 3"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1229995" y="2960370"/>
            <a:ext cx="7767955" cy="645160"/>
          </a:xfrm>
          <a:prstGeom prst="rect">
            <a:avLst/>
          </a:prstGeom>
        </p:spPr>
        <p:txBody>
          <a:bodyPr wrap="square">
            <a:spAutoFit/>
          </a:bodyPr>
          <a:p>
            <a:pPr marL="0" marR="0" lvl="0" indent="0" defTabSz="685800" rtl="0" eaLnBrk="1" fontAlgn="base" latinLnBrk="0" hangingPunct="1">
              <a:lnSpc>
                <a:spcPct val="150000"/>
              </a:lnSpc>
              <a:spcBef>
                <a:spcPct val="0"/>
              </a:spcBef>
              <a:spcAft>
                <a:spcPct val="0"/>
              </a:spcAft>
              <a:buClrTx/>
              <a:buSzTx/>
              <a:buFontTx/>
              <a:buNone/>
              <a:defRPr/>
            </a:pPr>
            <a:r>
              <a:rPr kumimoji="0" lang="zh-CN" sz="1200" b="0" i="0" u="none" strike="noStrike" kern="1200" cap="none" spc="0" normalizeH="0" baseline="0" noProof="0">
                <a:ln>
                  <a:noFill/>
                </a:ln>
                <a:solidFill>
                  <a:schemeClr val="tx1">
                    <a:lumMod val="65000"/>
                    <a:lumOff val="35000"/>
                  </a:schemeClr>
                </a:solidFill>
                <a:effectLst/>
                <a:uLnTx/>
                <a:uFillTx/>
                <a:ea typeface="微软雅黑" panose="020B0503020204020204" charset="-122"/>
                <a:sym typeface="汉仪旗黑-45S" panose="00020600040101010101" pitchFamily="18" charset="-122"/>
              </a:rPr>
              <a:t>公示无异议和经核实后排除异议的，由省级科技主管部门赋予科技型中小企业入库登记编号，入库登记编号在线自动生成。企业可通过系统或全国科技型中小企业信息服务平台查询入库编号。</a:t>
            </a:r>
            <a:endParaRPr kumimoji="0" lang="zh-CN" sz="1200" b="0" i="0" u="none" strike="noStrike" kern="1200" cap="none" spc="0" normalizeH="0" baseline="0" noProof="0">
              <a:ln>
                <a:noFill/>
              </a:ln>
              <a:solidFill>
                <a:schemeClr val="tx1">
                  <a:lumMod val="65000"/>
                  <a:lumOff val="35000"/>
                </a:schemeClr>
              </a:solidFill>
              <a:effectLst/>
              <a:uLnTx/>
              <a:uFillTx/>
              <a:latin typeface="Times New Roman" panose="02020603050405020304" charset="0"/>
              <a:ea typeface="微软雅黑" panose="020B0503020204020204" charset="-122"/>
              <a:cs typeface="Times New Roman" panose="02020603050405020304" charset="0"/>
              <a:sym typeface="汉仪旗黑-45S" panose="00020600040101010101" pitchFamily="18" charset="-122"/>
            </a:endParaRPr>
          </a:p>
        </p:txBody>
      </p:sp>
      <p:sp>
        <p:nvSpPr>
          <p:cNvPr id="9" name="左弧形箭头 8"/>
          <p:cNvSpPr/>
          <p:nvPr/>
        </p:nvSpPr>
        <p:spPr>
          <a:xfrm>
            <a:off x="302895" y="1071880"/>
            <a:ext cx="631825" cy="129349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04545" y="372110"/>
            <a:ext cx="8242300" cy="460375"/>
          </a:xfrm>
          <a:prstGeom prst="rect">
            <a:avLst/>
          </a:prstGeom>
          <a:noFill/>
        </p:spPr>
        <p:txBody>
          <a:bodyPr wrap="none" rtlCol="0" anchor="t">
            <a:spAutoFit/>
          </a:bodyPr>
          <a:p>
            <a:r>
              <a:rPr lang="zh-CN" altLang="en-US" sz="2400" b="1" kern="0">
                <a:solidFill>
                  <a:srgbClr val="31809F"/>
                </a:solidFill>
                <a:latin typeface="汉仪旗黑-45S" panose="00020600040101010101" pitchFamily="18" charset="-122"/>
                <a:ea typeface="汉仪雅酷黑 65W"/>
                <a:sym typeface="汉仪旗黑-45S" panose="00020600040101010101" pitchFamily="18" charset="-122"/>
              </a:rPr>
              <a:t>系统登录界面</a:t>
            </a:r>
            <a:r>
              <a:rPr lang="en-US" altLang="zh-CN" sz="2400" b="1" kern="0">
                <a:solidFill>
                  <a:srgbClr val="31809F"/>
                </a:solidFill>
                <a:latin typeface="汉仪旗黑-45S" panose="00020600040101010101" pitchFamily="18" charset="-122"/>
                <a:ea typeface="汉仪雅酷黑 65W"/>
                <a:sym typeface="汉仪旗黑-45S" panose="00020600040101010101" pitchFamily="18" charset="-122"/>
              </a:rPr>
              <a:t>——</a:t>
            </a:r>
            <a:r>
              <a:rPr lang="zh-CN" altLang="en-US" sz="2400" b="1" kern="0">
                <a:solidFill>
                  <a:srgbClr val="31809F"/>
                </a:solidFill>
                <a:latin typeface="汉仪旗黑-45S" panose="00020600040101010101" pitchFamily="18" charset="-122"/>
                <a:ea typeface="汉仪雅酷黑 65W"/>
                <a:sym typeface="汉仪旗黑-45S" panose="00020600040101010101" pitchFamily="18" charset="-122"/>
              </a:rPr>
              <a:t>科学技术部政务服务平台</a:t>
            </a:r>
            <a:r>
              <a:rPr lang="zh-CN" altLang="en-US" sz="2400" b="1" kern="0">
                <a:solidFill>
                  <a:srgbClr val="31809F"/>
                </a:solidFill>
                <a:latin typeface="Times New Roman" panose="02020603050405020304" charset="0"/>
                <a:ea typeface="汉仪雅酷黑 65W"/>
                <a:cs typeface="Times New Roman" panose="02020603050405020304" charset="0"/>
                <a:sym typeface="汉仪旗黑-45S" panose="00020600040101010101" pitchFamily="18" charset="-122"/>
              </a:rPr>
              <a:t>（</a:t>
            </a:r>
            <a:r>
              <a:rPr lang="en-US" altLang="zh-CN" b="1" kern="0">
                <a:solidFill>
                  <a:srgbClr val="31809F"/>
                </a:solidFill>
                <a:latin typeface="Times New Roman" panose="02020603050405020304" charset="0"/>
                <a:ea typeface="汉仪雅酷黑 65W"/>
                <a:cs typeface="Times New Roman" panose="02020603050405020304" charset="0"/>
                <a:sym typeface="汉仪旗黑-45S" panose="00020600040101010101" pitchFamily="18" charset="-122"/>
              </a:rPr>
              <a:t>fuwu.most.gov.cn</a:t>
            </a:r>
            <a:r>
              <a:rPr lang="zh-CN" altLang="en-US" b="1" kern="0">
                <a:solidFill>
                  <a:srgbClr val="31809F"/>
                </a:solidFill>
                <a:latin typeface="Times New Roman" panose="02020603050405020304" charset="0"/>
                <a:ea typeface="汉仪雅酷黑 65W"/>
                <a:cs typeface="Times New Roman" panose="02020603050405020304" charset="0"/>
                <a:sym typeface="汉仪旗黑-45S" panose="00020600040101010101" pitchFamily="18" charset="-122"/>
              </a:rPr>
              <a:t>）</a:t>
            </a:r>
            <a:endParaRPr lang="zh-CN" altLang="en-US" b="1" kern="0">
              <a:solidFill>
                <a:srgbClr val="31809F"/>
              </a:solidFill>
              <a:latin typeface="Times New Roman" panose="02020603050405020304" charset="0"/>
              <a:ea typeface="汉仪雅酷黑 65W"/>
              <a:cs typeface="Times New Roman" panose="02020603050405020304" charset="0"/>
              <a:sym typeface="汉仪旗黑-45S" panose="00020600040101010101" pitchFamily="18" charset="-122"/>
            </a:endParaRPr>
          </a:p>
        </p:txBody>
      </p:sp>
      <p:pic>
        <p:nvPicPr>
          <p:cNvPr id="4" name="图片 3"/>
          <p:cNvPicPr>
            <a:picLocks noChangeAspect="1"/>
          </p:cNvPicPr>
          <p:nvPr/>
        </p:nvPicPr>
        <p:blipFill>
          <a:blip r:embed="rId1"/>
          <a:stretch>
            <a:fillRect/>
          </a:stretch>
        </p:blipFill>
        <p:spPr>
          <a:xfrm>
            <a:off x="870585" y="897255"/>
            <a:ext cx="7565390" cy="424624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588645" y="769620"/>
            <a:ext cx="8326755" cy="319341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423545" y="985520"/>
            <a:ext cx="5911850" cy="3641725"/>
          </a:xfrm>
          <a:prstGeom prst="rect">
            <a:avLst/>
          </a:prstGeom>
        </p:spPr>
      </p:pic>
      <p:sp>
        <p:nvSpPr>
          <p:cNvPr id="3" name="文本框 2"/>
          <p:cNvSpPr txBox="1"/>
          <p:nvPr/>
        </p:nvSpPr>
        <p:spPr>
          <a:xfrm>
            <a:off x="941070" y="187325"/>
            <a:ext cx="1407160" cy="460375"/>
          </a:xfrm>
          <a:prstGeom prst="rect">
            <a:avLst/>
          </a:prstGeom>
          <a:noFill/>
        </p:spPr>
        <p:txBody>
          <a:bodyPr wrap="none" rtlCol="0" anchor="t">
            <a:spAutoFit/>
          </a:bodyPr>
          <a:p>
            <a:r>
              <a:rPr lang="zh-CN" sz="2400" b="1" kern="0">
                <a:solidFill>
                  <a:srgbClr val="31809F"/>
                </a:solidFill>
                <a:latin typeface="汉仪旗黑-45S" panose="00020600040101010101" pitchFamily="18" charset="-122"/>
                <a:ea typeface="汉仪雅酷黑 65W"/>
                <a:sym typeface="汉仪旗黑-45S" panose="00020600040101010101" pitchFamily="18" charset="-122"/>
              </a:rPr>
              <a:t>注册界面</a:t>
            </a:r>
            <a:endParaRPr lang="zh-CN" b="1" kern="0">
              <a:solidFill>
                <a:srgbClr val="31809F"/>
              </a:solidFill>
              <a:latin typeface="Times New Roman" panose="02020603050405020304" charset="0"/>
              <a:ea typeface="汉仪雅酷黑 65W"/>
              <a:cs typeface="Times New Roman" panose="02020603050405020304" charset="0"/>
              <a:sym typeface="汉仪旗黑-45S" panose="00020600040101010101" pitchFamily="18" charset="-122"/>
            </a:endParaRPr>
          </a:p>
        </p:txBody>
      </p:sp>
      <p:sp>
        <p:nvSpPr>
          <p:cNvPr id="33" name="矩形 32"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6471920" y="339725"/>
            <a:ext cx="2580005" cy="1753235"/>
          </a:xfrm>
          <a:prstGeom prst="rect">
            <a:avLst/>
          </a:prstGeom>
        </p:spPr>
        <p:txBody>
          <a:bodyPr wrap="square">
            <a:spAutoFit/>
          </a:bodyPr>
          <a:p>
            <a:pPr marL="0" marR="0" lvl="0" indent="0" defTabSz="685800" rtl="0" eaLnBrk="1" fontAlgn="base" latinLnBrk="0" hangingPunct="1">
              <a:lnSpc>
                <a:spcPct val="150000"/>
              </a:lnSpc>
              <a:spcBef>
                <a:spcPct val="0"/>
              </a:spcBef>
              <a:spcAft>
                <a:spcPct val="0"/>
              </a:spcAft>
              <a:buClrTx/>
              <a:buSzTx/>
              <a:defRPr/>
            </a:pPr>
            <a:r>
              <a:rPr kumimoji="0" lang="zh-CN" sz="1200" b="0"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第一步</a:t>
            </a:r>
            <a:r>
              <a:rPr kumimoji="0" 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：新用户需先注册单位用户（法人）注册；老用户无需注册新账户，直接登录。</a:t>
            </a:r>
            <a:endParaRPr kumimoji="0" 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defRPr/>
            </a:pPr>
            <a:r>
              <a:rPr kumimoji="0" lang="zh-CN" sz="1200" b="0"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第二步</a:t>
            </a:r>
            <a:r>
              <a:rPr kumimoji="0" 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：企业登陆后完善企业信息，并完成实名认证，设置主代办人信息和自然人账户信息。</a:t>
            </a:r>
            <a:endParaRPr kumimoji="0" lang="en-US" alt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p:txBody>
      </p:sp>
      <p:sp>
        <p:nvSpPr>
          <p:cNvPr id="4" name="矩形 3"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6471920" y="2625725"/>
            <a:ext cx="2580005" cy="1753235"/>
          </a:xfrm>
          <a:prstGeom prst="rect">
            <a:avLst/>
          </a:prstGeom>
        </p:spPr>
        <p:txBody>
          <a:bodyPr wrap="square">
            <a:spAutoFit/>
          </a:bodyPr>
          <a:p>
            <a:pPr marL="0" marR="0" lvl="0" indent="0" defTabSz="685800" rtl="0" eaLnBrk="1" fontAlgn="base" latinLnBrk="0" hangingPunct="1">
              <a:lnSpc>
                <a:spcPct val="150000"/>
              </a:lnSpc>
              <a:spcBef>
                <a:spcPct val="0"/>
              </a:spcBef>
              <a:spcAft>
                <a:spcPct val="0"/>
              </a:spcAft>
              <a:buClrTx/>
              <a:buSzTx/>
              <a:defRPr/>
            </a:pPr>
            <a:r>
              <a:rPr kumimoji="0" lang="zh-CN" sz="1200" b="0"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密码找回只有三种途径：</a:t>
            </a:r>
            <a:endParaRPr kumimoji="0" lang="zh-CN" sz="1200" b="0"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defRPr/>
            </a:pPr>
            <a:r>
              <a:rPr kumimoji="0" lang="en-US" alt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1. </a:t>
            </a: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通过登录名和短信自助找回密码；</a:t>
            </a:r>
            <a:endPar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defRPr/>
            </a:pPr>
            <a:r>
              <a:rPr kumimoji="0" lang="en-US" alt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2.</a:t>
            </a: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单位法人用户申诉上传验证索取找回密码；</a:t>
            </a:r>
            <a:endPar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defRPr/>
            </a:pPr>
            <a:r>
              <a:rPr kumimoji="0" lang="en-US" alt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3.</a:t>
            </a: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自然人申诉上传验证索取找回密码。</a:t>
            </a:r>
            <a:endPar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946150" y="222885"/>
            <a:ext cx="1713230" cy="460375"/>
          </a:xfrm>
          <a:prstGeom prst="rect">
            <a:avLst/>
          </a:prstGeom>
          <a:noFill/>
        </p:spPr>
        <p:txBody>
          <a:bodyPr wrap="none" rtlCol="0" anchor="t">
            <a:spAutoFit/>
          </a:bodyPr>
          <a:p>
            <a:r>
              <a:rPr lang="zh-CN" sz="2400" b="1" kern="0">
                <a:solidFill>
                  <a:srgbClr val="31809F"/>
                </a:solidFill>
                <a:latin typeface="汉仪旗黑-45S" panose="00020600040101010101" pitchFamily="18" charset="-122"/>
                <a:ea typeface="汉仪雅酷黑 65W"/>
                <a:sym typeface="汉仪旗黑-45S" panose="00020600040101010101" pitchFamily="18" charset="-122"/>
              </a:rPr>
              <a:t>客户端界面</a:t>
            </a:r>
            <a:endParaRPr lang="zh-CN" altLang="en-US" sz="2400" b="1" kern="0">
              <a:solidFill>
                <a:srgbClr val="31809F"/>
              </a:solidFill>
              <a:latin typeface="汉仪旗黑-45S" panose="00020600040101010101" pitchFamily="18" charset="-122"/>
              <a:ea typeface="汉仪雅酷黑 65W"/>
              <a:sym typeface="汉仪旗黑-45S" panose="00020600040101010101" pitchFamily="18" charset="-122"/>
            </a:endParaRPr>
          </a:p>
        </p:txBody>
      </p:sp>
      <p:pic>
        <p:nvPicPr>
          <p:cNvPr id="4" name="图片 3"/>
          <p:cNvPicPr>
            <a:picLocks noChangeAspect="1"/>
          </p:cNvPicPr>
          <p:nvPr/>
        </p:nvPicPr>
        <p:blipFill>
          <a:blip r:embed="rId1"/>
          <a:stretch>
            <a:fillRect/>
          </a:stretch>
        </p:blipFill>
        <p:spPr>
          <a:xfrm>
            <a:off x="383540" y="685800"/>
            <a:ext cx="7999730" cy="404876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322580" y="735330"/>
            <a:ext cx="5834380" cy="3055620"/>
          </a:xfrm>
          <a:prstGeom prst="rect">
            <a:avLst/>
          </a:prstGeom>
        </p:spPr>
      </p:pic>
      <p:sp>
        <p:nvSpPr>
          <p:cNvPr id="3" name="文本框 2"/>
          <p:cNvSpPr txBox="1"/>
          <p:nvPr/>
        </p:nvSpPr>
        <p:spPr>
          <a:xfrm>
            <a:off x="946150" y="222885"/>
            <a:ext cx="1713230" cy="460375"/>
          </a:xfrm>
          <a:prstGeom prst="rect">
            <a:avLst/>
          </a:prstGeom>
          <a:noFill/>
        </p:spPr>
        <p:txBody>
          <a:bodyPr wrap="none" rtlCol="0" anchor="t">
            <a:spAutoFit/>
          </a:bodyPr>
          <a:p>
            <a:r>
              <a:rPr lang="zh-CN" sz="2400" b="1" kern="0">
                <a:solidFill>
                  <a:srgbClr val="31809F"/>
                </a:solidFill>
                <a:latin typeface="汉仪旗黑-45S" panose="00020600040101010101" pitchFamily="18" charset="-122"/>
                <a:ea typeface="汉仪雅酷黑 65W"/>
                <a:sym typeface="汉仪旗黑-45S" panose="00020600040101010101" pitchFamily="18" charset="-122"/>
              </a:rPr>
              <a:t>客户端界面</a:t>
            </a:r>
            <a:endParaRPr lang="zh-CN" altLang="en-US" sz="2400" b="1" kern="0">
              <a:solidFill>
                <a:srgbClr val="31809F"/>
              </a:solidFill>
              <a:latin typeface="汉仪旗黑-45S" panose="00020600040101010101" pitchFamily="18" charset="-122"/>
              <a:ea typeface="汉仪雅酷黑 65W"/>
              <a:sym typeface="汉仪旗黑-45S" panose="00020600040101010101" pitchFamily="18" charset="-122"/>
            </a:endParaRPr>
          </a:p>
        </p:txBody>
      </p:sp>
      <p:sp>
        <p:nvSpPr>
          <p:cNvPr id="33" name="矩形 32"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6471920" y="339725"/>
            <a:ext cx="2580005" cy="4246245"/>
          </a:xfrm>
          <a:prstGeom prst="rect">
            <a:avLst/>
          </a:prstGeom>
        </p:spPr>
        <p:txBody>
          <a:bodyPr wrap="square">
            <a:spAutoFit/>
          </a:bodyPr>
          <a:p>
            <a:pPr marL="0" marR="0" lvl="0" indent="0" defTabSz="685800" rtl="0" eaLnBrk="1" fontAlgn="base" latinLnBrk="0" hangingPunct="1">
              <a:lnSpc>
                <a:spcPct val="150000"/>
              </a:lnSpc>
              <a:spcBef>
                <a:spcPct val="0"/>
              </a:spcBef>
              <a:spcAft>
                <a:spcPct val="0"/>
              </a:spcAft>
              <a:buClrTx/>
              <a:buSzTx/>
              <a:defRPr/>
            </a:pPr>
            <a:r>
              <a:rPr 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1.企业根据实际情况，逐步填写主要数据；</a:t>
            </a:r>
            <a:endParaRPr 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defRPr/>
            </a:pPr>
            <a:endParaRPr 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defRPr/>
            </a:pPr>
            <a:endParaRPr 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defRPr/>
            </a:pPr>
            <a:r>
              <a:rPr 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2. 如果用户未查找到需要添加的知识产权，</a:t>
            </a:r>
            <a:r>
              <a:rPr lang="zh-CN" sz="1200" noProof="0">
                <a:ln>
                  <a:noFill/>
                </a:ln>
                <a:solidFill>
                  <a:srgbClr val="FF0000"/>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可自行添加至表格中</a:t>
            </a:r>
            <a:r>
              <a:rPr 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点击左侧绿色添加符，在表格中填写知识产权名称和授权号，并在下拉框中选择知识产权种类和获取方式，选取授权日期，点击【选择文件】，上传证明文件，系统自动生成证明文件名称。点击页面下方【保存】按钮可保存当前填写的知识产权</a:t>
            </a:r>
            <a:endParaRPr 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defRPr/>
            </a:pPr>
            <a:r>
              <a:rPr 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信息。</a:t>
            </a:r>
            <a:endParaRPr 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defRPr/>
            </a:pPr>
            <a:endParaRPr 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946150" y="222885"/>
            <a:ext cx="1407160" cy="460375"/>
          </a:xfrm>
          <a:prstGeom prst="rect">
            <a:avLst/>
          </a:prstGeom>
          <a:noFill/>
        </p:spPr>
        <p:txBody>
          <a:bodyPr wrap="none" rtlCol="0" anchor="t">
            <a:spAutoFit/>
          </a:bodyPr>
          <a:p>
            <a:r>
              <a:rPr lang="zh-CN" sz="2400" b="1" kern="0">
                <a:solidFill>
                  <a:srgbClr val="31809F"/>
                </a:solidFill>
                <a:latin typeface="汉仪旗黑-45S" panose="00020600040101010101" pitchFamily="18" charset="-122"/>
                <a:ea typeface="汉仪雅酷黑 65W"/>
                <a:sym typeface="汉仪旗黑-45S" panose="00020600040101010101" pitchFamily="18" charset="-122"/>
              </a:rPr>
              <a:t>自评界面</a:t>
            </a:r>
            <a:endParaRPr lang="zh-CN" altLang="en-US" sz="2400" b="1" kern="0">
              <a:solidFill>
                <a:srgbClr val="31809F"/>
              </a:solidFill>
              <a:latin typeface="汉仪旗黑-45S" panose="00020600040101010101" pitchFamily="18" charset="-122"/>
              <a:ea typeface="汉仪雅酷黑 65W"/>
              <a:sym typeface="汉仪旗黑-45S" panose="00020600040101010101" pitchFamily="18" charset="-122"/>
            </a:endParaRPr>
          </a:p>
        </p:txBody>
      </p:sp>
      <p:pic>
        <p:nvPicPr>
          <p:cNvPr id="2" name="图片 1"/>
          <p:cNvPicPr>
            <a:picLocks noChangeAspect="1"/>
          </p:cNvPicPr>
          <p:nvPr/>
        </p:nvPicPr>
        <p:blipFill>
          <a:blip r:embed="rId1"/>
          <a:stretch>
            <a:fillRect/>
          </a:stretch>
        </p:blipFill>
        <p:spPr>
          <a:xfrm>
            <a:off x="407670" y="814070"/>
            <a:ext cx="5857240" cy="3370580"/>
          </a:xfrm>
          <a:prstGeom prst="rect">
            <a:avLst/>
          </a:prstGeom>
        </p:spPr>
      </p:pic>
      <p:sp>
        <p:nvSpPr>
          <p:cNvPr id="33" name="矩形 32"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6471920" y="66040"/>
            <a:ext cx="2580005" cy="4799965"/>
          </a:xfrm>
          <a:prstGeom prst="rect">
            <a:avLst/>
          </a:prstGeom>
        </p:spPr>
        <p:txBody>
          <a:bodyPr wrap="square">
            <a:spAutoFit/>
          </a:bodyPr>
          <a:p>
            <a:pPr marL="0" marR="0" lvl="0" indent="0" defTabSz="685800" rtl="0" eaLnBrk="1" fontAlgn="base" latinLnBrk="0" hangingPunct="1">
              <a:lnSpc>
                <a:spcPct val="150000"/>
              </a:lnSpc>
              <a:spcBef>
                <a:spcPct val="0"/>
              </a:spcBef>
              <a:spcAft>
                <a:spcPct val="0"/>
              </a:spcAft>
              <a:buClrTx/>
              <a:buSzTx/>
              <a:defRPr/>
            </a:pPr>
            <a:r>
              <a:rPr lang="en-US" alt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1. </a:t>
            </a:r>
            <a:r>
              <a:rPr 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指标 1- 4 根据用户填写内容，由系统判定是否符合指标，四项指标均符合方可进入相关重要条件判定，</a:t>
            </a:r>
            <a:r>
              <a:rPr lang="zh-CN" sz="1200" noProof="0">
                <a:ln>
                  <a:noFill/>
                </a:ln>
                <a:solidFill>
                  <a:srgbClr val="FF0000"/>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如果有一项或多项不符合，则直接判定审核结果不符合科技型中小企业条件，不再判定其余指标。</a:t>
            </a:r>
            <a:endParaRPr 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defRPr/>
            </a:pPr>
            <a:r>
              <a:rPr lang="en-US" alt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2. 指标 5-8 根据用户填写内容，由系统判定是否符合指标，四项指标符合一项或多项即可判定审核结果为符合科技型中小企业条件，此时不再判定企业科技活动评分。</a:t>
            </a:r>
            <a:endParaRPr lang="en-US" alt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defRPr/>
            </a:pPr>
            <a:r>
              <a:rPr lang="en-US" alt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3.指标 5-8 不符合的情况下，判断指标 9-11 是否符合科技型中小企业评定条件，</a:t>
            </a:r>
            <a:r>
              <a:rPr lang="en-US" altLang="zh-CN" sz="1200" noProof="0">
                <a:ln>
                  <a:noFill/>
                </a:ln>
                <a:solidFill>
                  <a:srgbClr val="FF0000"/>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计算规则：得分不低于 60 分，且科技人员比例得分不得为 0。</a:t>
            </a:r>
            <a:r>
              <a:rPr lang="en-US" alt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其中，指标10 的评分取两项评分中较高的一项。</a:t>
            </a:r>
            <a:endParaRPr lang="en-US" alt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50240" y="757555"/>
            <a:ext cx="7287260" cy="3335020"/>
          </a:xfrm>
          <a:prstGeom prst="rect">
            <a:avLst/>
          </a:prstGeom>
        </p:spPr>
      </p:pic>
      <p:sp>
        <p:nvSpPr>
          <p:cNvPr id="3" name="文本框 2"/>
          <p:cNvSpPr txBox="1"/>
          <p:nvPr/>
        </p:nvSpPr>
        <p:spPr>
          <a:xfrm>
            <a:off x="802005" y="324485"/>
            <a:ext cx="1407160" cy="460375"/>
          </a:xfrm>
          <a:prstGeom prst="rect">
            <a:avLst/>
          </a:prstGeom>
          <a:noFill/>
        </p:spPr>
        <p:txBody>
          <a:bodyPr wrap="none" rtlCol="0" anchor="t">
            <a:spAutoFit/>
          </a:bodyPr>
          <a:p>
            <a:r>
              <a:rPr lang="zh-CN" sz="2400" b="1" kern="0">
                <a:solidFill>
                  <a:srgbClr val="31809F"/>
                </a:solidFill>
                <a:latin typeface="汉仪旗黑-45S" panose="00020600040101010101" pitchFamily="18" charset="-122"/>
                <a:ea typeface="汉仪雅酷黑 65W"/>
                <a:sym typeface="汉仪旗黑-45S" panose="00020600040101010101" pitchFamily="18" charset="-122"/>
              </a:rPr>
              <a:t>封面上传</a:t>
            </a:r>
            <a:endParaRPr lang="zh-CN" altLang="en-US" sz="2400" b="1" kern="0">
              <a:solidFill>
                <a:srgbClr val="31809F"/>
              </a:solidFill>
              <a:latin typeface="汉仪旗黑-45S" panose="00020600040101010101" pitchFamily="18" charset="-122"/>
              <a:ea typeface="汉仪雅酷黑 65W"/>
              <a:sym typeface="汉仪旗黑-45S" panose="00020600040101010101" pitchFamily="18" charset="-122"/>
            </a:endParaRPr>
          </a:p>
        </p:txBody>
      </p:sp>
      <p:sp>
        <p:nvSpPr>
          <p:cNvPr id="33" name="矩形 32"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561975" y="4326890"/>
            <a:ext cx="7915275" cy="645160"/>
          </a:xfrm>
          <a:prstGeom prst="rect">
            <a:avLst/>
          </a:prstGeom>
        </p:spPr>
        <p:txBody>
          <a:bodyPr wrap="square">
            <a:spAutoFit/>
          </a:bodyPr>
          <a:p>
            <a:pPr marL="0" marR="0" lvl="0" indent="0" defTabSz="685800" rtl="0" eaLnBrk="1" fontAlgn="base" latinLnBrk="0" hangingPunct="1">
              <a:lnSpc>
                <a:spcPct val="150000"/>
              </a:lnSpc>
              <a:spcBef>
                <a:spcPct val="0"/>
              </a:spcBef>
              <a:spcAft>
                <a:spcPct val="0"/>
              </a:spcAft>
              <a:buClrTx/>
              <a:buSzTx/>
              <a:defRPr/>
            </a:pPr>
            <a:r>
              <a:rPr 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提交填报材料之前，企业必须上传封面</a:t>
            </a:r>
            <a:r>
              <a:rPr lang="zh-CN" sz="1200" noProof="0">
                <a:ln>
                  <a:noFill/>
                </a:ln>
                <a:solidFill>
                  <a:srgbClr val="FF0000"/>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盖章</a:t>
            </a:r>
            <a:r>
              <a:rPr 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文件，否则无法提交。用户点击右下角【上传封面】，选择上传</a:t>
            </a:r>
            <a:r>
              <a:rPr lang="zh-CN" sz="1200" noProof="0">
                <a:ln>
                  <a:noFill/>
                </a:ln>
                <a:solidFill>
                  <a:srgbClr val="FF0000"/>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盖章</a:t>
            </a:r>
            <a:r>
              <a:rPr 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后封面文件。</a:t>
            </a:r>
            <a:endParaRPr 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511175" y="896620"/>
            <a:ext cx="6853555" cy="1795780"/>
          </a:xfrm>
          <a:prstGeom prst="rect">
            <a:avLst/>
          </a:prstGeom>
        </p:spPr>
      </p:pic>
      <p:sp>
        <p:nvSpPr>
          <p:cNvPr id="4" name="文本框 3"/>
          <p:cNvSpPr txBox="1"/>
          <p:nvPr/>
        </p:nvSpPr>
        <p:spPr>
          <a:xfrm>
            <a:off x="833755" y="405130"/>
            <a:ext cx="1407160" cy="460375"/>
          </a:xfrm>
          <a:prstGeom prst="rect">
            <a:avLst/>
          </a:prstGeom>
          <a:noFill/>
        </p:spPr>
        <p:txBody>
          <a:bodyPr wrap="none" rtlCol="0" anchor="t">
            <a:spAutoFit/>
          </a:bodyPr>
          <a:p>
            <a:r>
              <a:rPr lang="zh-CN" sz="2400" b="1" kern="0">
                <a:solidFill>
                  <a:srgbClr val="31809F"/>
                </a:solidFill>
                <a:latin typeface="汉仪旗黑-45S" panose="00020600040101010101" pitchFamily="18" charset="-122"/>
                <a:ea typeface="汉仪雅酷黑 65W"/>
                <a:sym typeface="汉仪旗黑-45S" panose="00020600040101010101" pitchFamily="18" charset="-122"/>
              </a:rPr>
              <a:t>进度查询</a:t>
            </a:r>
            <a:endParaRPr lang="zh-CN" altLang="en-US" sz="2400" b="1" kern="0">
              <a:solidFill>
                <a:srgbClr val="31809F"/>
              </a:solidFill>
              <a:latin typeface="汉仪旗黑-45S" panose="00020600040101010101" pitchFamily="18" charset="-122"/>
              <a:ea typeface="汉仪雅酷黑 65W"/>
              <a:sym typeface="汉仪旗黑-45S" panose="00020600040101010101" pitchFamily="18" charset="-122"/>
            </a:endParaRPr>
          </a:p>
        </p:txBody>
      </p:sp>
      <p:pic>
        <p:nvPicPr>
          <p:cNvPr id="5" name="图片 4"/>
          <p:cNvPicPr>
            <a:picLocks noChangeAspect="1"/>
          </p:cNvPicPr>
          <p:nvPr/>
        </p:nvPicPr>
        <p:blipFill>
          <a:blip r:embed="rId2"/>
          <a:stretch>
            <a:fillRect/>
          </a:stretch>
        </p:blipFill>
        <p:spPr>
          <a:xfrm>
            <a:off x="511175" y="2868295"/>
            <a:ext cx="6853555" cy="198882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文本框 46"/>
          <p:cNvSpPr txBox="1"/>
          <p:nvPr/>
        </p:nvSpPr>
        <p:spPr>
          <a:xfrm>
            <a:off x="2222489" y="1772136"/>
            <a:ext cx="4699020" cy="829945"/>
          </a:xfrm>
          <a:prstGeom prst="rect">
            <a:avLst/>
          </a:prstGeom>
          <a:noFill/>
        </p:spPr>
        <p:txBody>
          <a:bodyPr wrap="square" rtlCol="0">
            <a:spAutoFit/>
          </a:bodyPr>
          <a:lstStyle/>
          <a:p>
            <a:pPr algn="ctr" defTabSz="685800">
              <a:defRPr/>
            </a:pPr>
            <a:r>
              <a:rPr lang="zh-CN" altLang="en-US" sz="4800">
                <a:solidFill>
                  <a:srgbClr val="31809F"/>
                </a:solidFill>
                <a:latin typeface="汉仪旗黑-45S" panose="00020600040101010101" pitchFamily="18" charset="-122"/>
                <a:ea typeface="汉仪雅酷黑 65W"/>
                <a:sym typeface="汉仪旗黑-45S" panose="00020600040101010101" pitchFamily="18" charset="-122"/>
              </a:rPr>
              <a:t>科技扶持政策</a:t>
            </a:r>
            <a:endParaRPr lang="zh-CN" altLang="en-US" sz="4800">
              <a:solidFill>
                <a:srgbClr val="31809F"/>
              </a:solidFill>
              <a:latin typeface="汉仪旗黑-45S" panose="00020600040101010101" pitchFamily="18" charset="-122"/>
              <a:ea typeface="汉仪雅酷黑 65W"/>
              <a:sym typeface="汉仪旗黑-45S" panose="00020600040101010101" pitchFamily="18"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474322" y="170473"/>
            <a:ext cx="1608326" cy="769441"/>
          </a:xfrm>
          <a:prstGeom prst="rect">
            <a:avLst/>
          </a:prstGeom>
          <a:noFill/>
        </p:spPr>
        <p:txBody>
          <a:bodyPr wrap="square" rtlCol="0">
            <a:spAutoFit/>
          </a:bodyPr>
          <a:lstStyle/>
          <a:p>
            <a:pPr algn="ctr" defTabSz="685800">
              <a:defRPr/>
            </a:pPr>
            <a:r>
              <a:rPr lang="zh-CN" altLang="en-US" sz="4400">
                <a:solidFill>
                  <a:srgbClr val="31809F"/>
                </a:solidFill>
                <a:latin typeface="汉仪旗黑-45S" panose="00020600040101010101" pitchFamily="18" charset="-122"/>
                <a:ea typeface="汉仪雅酷黑 65W"/>
                <a:sym typeface="汉仪旗黑-45S" panose="00020600040101010101" pitchFamily="18" charset="-122"/>
              </a:rPr>
              <a:t>目录</a:t>
            </a:r>
            <a:endParaRPr lang="zh-CN" altLang="en-US" sz="4400">
              <a:solidFill>
                <a:srgbClr val="31809F"/>
              </a:solidFill>
              <a:latin typeface="汉仪旗黑-45S" panose="00020600040101010101" pitchFamily="18" charset="-122"/>
              <a:ea typeface="汉仪雅酷黑 65W"/>
              <a:sym typeface="汉仪旗黑-45S" panose="00020600040101010101" pitchFamily="18" charset="-122"/>
            </a:endParaRPr>
          </a:p>
        </p:txBody>
      </p:sp>
      <p:sp>
        <p:nvSpPr>
          <p:cNvPr id="14" name="矩形 13"/>
          <p:cNvSpPr/>
          <p:nvPr/>
        </p:nvSpPr>
        <p:spPr>
          <a:xfrm>
            <a:off x="1382282" y="1427360"/>
            <a:ext cx="3171190" cy="368300"/>
          </a:xfrm>
          <a:prstGeom prst="rect">
            <a:avLst/>
          </a:prstGeom>
        </p:spPr>
        <p:txBody>
          <a:bodyPr wrap="none">
            <a:spAutoFit/>
          </a:bodyPr>
          <a:lstStyle/>
          <a:p>
            <a:pPr marL="0" marR="0" lvl="0" indent="0" defTabSz="6858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a:ln>
                  <a:noFill/>
                </a:ln>
                <a:solidFill>
                  <a:srgbClr val="31809F"/>
                </a:solidFill>
                <a:effectLst/>
                <a:uLnTx/>
                <a:uFillTx/>
                <a:latin typeface="汉仪旗黑-45S" panose="00020600040101010101" pitchFamily="18" charset="-122"/>
                <a:ea typeface="汉仪雅酷黑 65W"/>
                <a:sym typeface="汉仪旗黑-45S" panose="00020600040101010101" pitchFamily="18" charset="-122"/>
              </a:rPr>
              <a:t>科技型中小企业评价指标说明</a:t>
            </a:r>
            <a:endParaRPr kumimoji="0" lang="zh-CN" altLang="en-US" sz="1800" b="1" i="0" u="none" strike="noStrike" kern="0" cap="none" spc="0" normalizeH="0" baseline="0" noProof="0">
              <a:ln>
                <a:noFill/>
              </a:ln>
              <a:solidFill>
                <a:srgbClr val="31809F"/>
              </a:solidFill>
              <a:effectLst/>
              <a:uLnTx/>
              <a:uFillTx/>
              <a:latin typeface="汉仪旗黑-45S" panose="00020600040101010101" pitchFamily="18" charset="-122"/>
              <a:ea typeface="汉仪雅酷黑 65W"/>
              <a:sym typeface="汉仪旗黑-45S" panose="00020600040101010101" pitchFamily="18" charset="-122"/>
            </a:endParaRPr>
          </a:p>
        </p:txBody>
      </p:sp>
      <p:grpSp>
        <p:nvGrpSpPr>
          <p:cNvPr id="3" name="组合 2"/>
          <p:cNvGrpSpPr/>
          <p:nvPr/>
        </p:nvGrpSpPr>
        <p:grpSpPr>
          <a:xfrm>
            <a:off x="798823" y="1363707"/>
            <a:ext cx="469421" cy="428793"/>
            <a:chOff x="427417" y="1748535"/>
            <a:chExt cx="512035" cy="467719"/>
          </a:xfrm>
        </p:grpSpPr>
        <p:sp>
          <p:nvSpPr>
            <p:cNvPr id="2" name="矩形: 圆角 1"/>
            <p:cNvSpPr/>
            <p:nvPr/>
          </p:nvSpPr>
          <p:spPr>
            <a:xfrm rot="2700000">
              <a:off x="457720" y="1748535"/>
              <a:ext cx="467719" cy="467719"/>
            </a:xfrm>
            <a:prstGeom prst="roundRect">
              <a:avLst>
                <a:gd name="adj" fmla="val 7928"/>
              </a:avLst>
            </a:prstGeom>
            <a:solidFill>
              <a:srgbClr val="77BA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6" name="文本框 25"/>
            <p:cNvSpPr txBox="1"/>
            <p:nvPr/>
          </p:nvSpPr>
          <p:spPr>
            <a:xfrm>
              <a:off x="427417" y="1797728"/>
              <a:ext cx="512035" cy="369332"/>
            </a:xfrm>
            <a:prstGeom prst="rect">
              <a:avLst/>
            </a:prstGeom>
            <a:noFill/>
          </p:spPr>
          <p:txBody>
            <a:bodyPr wrap="square">
              <a:spAutoFit/>
            </a:bodyPr>
            <a:lstStyle>
              <a:defPPr>
                <a:defRPr lang="en-US"/>
              </a:defPPr>
              <a:lvl1pPr algn="dist">
                <a:defRPr>
                  <a:solidFill>
                    <a:schemeClr val="tx1">
                      <a:lumMod val="85000"/>
                      <a:lumOff val="15000"/>
                    </a:schemeClr>
                  </a:solidFill>
                  <a:latin typeface="+mn-ea"/>
                </a:defRPr>
              </a:lvl1pPr>
            </a:lstStyle>
            <a:p>
              <a:pPr algn="ctr"/>
              <a:r>
                <a:rPr lang="en-US" altLang="zh-CN" sz="1600" b="1">
                  <a:solidFill>
                    <a:schemeClr val="bg1"/>
                  </a:solidFill>
                  <a:latin typeface="+mj-ea"/>
                  <a:ea typeface="+mj-ea"/>
                  <a:sym typeface="汉仪旗黑-45S" panose="00020600040101010101" pitchFamily="18" charset="-122"/>
                </a:rPr>
                <a:t>01</a:t>
              </a:r>
              <a:endParaRPr lang="zh-CN" altLang="en-US" sz="1600" b="1">
                <a:solidFill>
                  <a:schemeClr val="bg1"/>
                </a:solidFill>
                <a:latin typeface="+mj-ea"/>
                <a:ea typeface="+mj-ea"/>
                <a:sym typeface="汉仪旗黑-45S" panose="00020600040101010101" pitchFamily="18" charset="-122"/>
              </a:endParaRPr>
            </a:p>
          </p:txBody>
        </p:sp>
      </p:grpSp>
      <p:sp>
        <p:nvSpPr>
          <p:cNvPr id="30" name="矩形 29"/>
          <p:cNvSpPr/>
          <p:nvPr/>
        </p:nvSpPr>
        <p:spPr>
          <a:xfrm>
            <a:off x="1382282" y="2375176"/>
            <a:ext cx="3171190" cy="368300"/>
          </a:xfrm>
          <a:prstGeom prst="rect">
            <a:avLst/>
          </a:prstGeom>
        </p:spPr>
        <p:txBody>
          <a:bodyPr wrap="none">
            <a:spAutoFit/>
          </a:bodyPr>
          <a:lstStyle/>
          <a:p>
            <a:pPr marL="0" marR="0" lvl="0" indent="0" defTabSz="6858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a:ln>
                  <a:noFill/>
                </a:ln>
                <a:solidFill>
                  <a:srgbClr val="31809F"/>
                </a:solidFill>
                <a:effectLst/>
                <a:uLnTx/>
                <a:uFillTx/>
                <a:latin typeface="汉仪旗黑-45S" panose="00020600040101010101" pitchFamily="18" charset="-122"/>
                <a:ea typeface="汉仪雅酷黑 65W"/>
                <a:sym typeface="汉仪旗黑-45S" panose="00020600040101010101" pitchFamily="18" charset="-122"/>
              </a:rPr>
              <a:t>科技型中小企业评价入库流程</a:t>
            </a:r>
            <a:endParaRPr kumimoji="0" lang="zh-CN" altLang="en-US" sz="1800" b="1" i="0" u="none" strike="noStrike" kern="0" cap="none" spc="0" normalizeH="0" baseline="0" noProof="0">
              <a:ln>
                <a:noFill/>
              </a:ln>
              <a:solidFill>
                <a:srgbClr val="31809F"/>
              </a:solidFill>
              <a:effectLst/>
              <a:uLnTx/>
              <a:uFillTx/>
              <a:latin typeface="汉仪旗黑-45S" panose="00020600040101010101" pitchFamily="18" charset="-122"/>
              <a:ea typeface="汉仪雅酷黑 65W"/>
              <a:sym typeface="汉仪旗黑-45S" panose="00020600040101010101" pitchFamily="18" charset="-122"/>
            </a:endParaRPr>
          </a:p>
        </p:txBody>
      </p:sp>
      <p:sp>
        <p:nvSpPr>
          <p:cNvPr id="31" name="Rectangle 120"/>
          <p:cNvSpPr/>
          <p:nvPr/>
        </p:nvSpPr>
        <p:spPr>
          <a:xfrm>
            <a:off x="1382282" y="2637158"/>
            <a:ext cx="3629324" cy="245110"/>
          </a:xfrm>
          <a:prstGeom prst="rect">
            <a:avLst/>
          </a:prstGeom>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defRPr/>
            </a:pPr>
            <a:r>
              <a:rPr kumimoji="0" lang="id-ID" sz="1000" b="0" i="0" u="none" strike="noStrike" kern="0" cap="none" spc="0" normalizeH="0" baseline="0" noProof="0">
                <a:ln>
                  <a:noFill/>
                </a:ln>
                <a:solidFill>
                  <a:prstClr val="black">
                    <a:lumMod val="65000"/>
                    <a:lumOff val="35000"/>
                  </a:prstClr>
                </a:solidFill>
                <a:effectLst/>
                <a:uLnTx/>
                <a:uFillTx/>
                <a:latin typeface="汉仪旗黑-45S" panose="00020600040101010101" pitchFamily="18" charset="-122"/>
                <a:cs typeface="+mn-ea"/>
                <a:sym typeface="汉仪旗黑-45S" panose="00020600040101010101" pitchFamily="18" charset="-122"/>
              </a:rPr>
              <a:t> </a:t>
            </a:r>
            <a:endParaRPr kumimoji="0" lang="id-ID" sz="1000" b="0" i="0" u="none" strike="noStrike" kern="0" cap="none" spc="0" normalizeH="0" baseline="0" noProof="0">
              <a:ln>
                <a:noFill/>
              </a:ln>
              <a:solidFill>
                <a:prstClr val="black">
                  <a:lumMod val="65000"/>
                  <a:lumOff val="35000"/>
                </a:prstClr>
              </a:solidFill>
              <a:effectLst/>
              <a:uLnTx/>
              <a:uFillTx/>
              <a:latin typeface="汉仪旗黑-45S" panose="00020600040101010101" pitchFamily="18" charset="-122"/>
              <a:cs typeface="+mn-ea"/>
              <a:sym typeface="汉仪旗黑-45S" panose="00020600040101010101" pitchFamily="18" charset="-122"/>
            </a:endParaRPr>
          </a:p>
        </p:txBody>
      </p:sp>
      <p:grpSp>
        <p:nvGrpSpPr>
          <p:cNvPr id="32" name="组合 31"/>
          <p:cNvGrpSpPr/>
          <p:nvPr/>
        </p:nvGrpSpPr>
        <p:grpSpPr>
          <a:xfrm>
            <a:off x="798823" y="2335018"/>
            <a:ext cx="469421" cy="428793"/>
            <a:chOff x="427417" y="1748535"/>
            <a:chExt cx="512035" cy="467719"/>
          </a:xfrm>
        </p:grpSpPr>
        <p:sp>
          <p:nvSpPr>
            <p:cNvPr id="33" name="矩形: 圆角 32"/>
            <p:cNvSpPr/>
            <p:nvPr/>
          </p:nvSpPr>
          <p:spPr>
            <a:xfrm rot="2700000">
              <a:off x="457720" y="1748535"/>
              <a:ext cx="467719" cy="467719"/>
            </a:xfrm>
            <a:prstGeom prst="roundRect">
              <a:avLst>
                <a:gd name="adj" fmla="val 7928"/>
              </a:avLst>
            </a:prstGeom>
            <a:solidFill>
              <a:srgbClr val="77BA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4" name="文本框 33"/>
            <p:cNvSpPr txBox="1"/>
            <p:nvPr/>
          </p:nvSpPr>
          <p:spPr>
            <a:xfrm>
              <a:off x="427417" y="1797728"/>
              <a:ext cx="512035" cy="369332"/>
            </a:xfrm>
            <a:prstGeom prst="rect">
              <a:avLst/>
            </a:prstGeom>
            <a:noFill/>
          </p:spPr>
          <p:txBody>
            <a:bodyPr wrap="square">
              <a:spAutoFit/>
            </a:bodyPr>
            <a:lstStyle>
              <a:defPPr>
                <a:defRPr lang="en-US"/>
              </a:defPPr>
              <a:lvl1pPr algn="dist">
                <a:defRPr>
                  <a:solidFill>
                    <a:schemeClr val="tx1">
                      <a:lumMod val="85000"/>
                      <a:lumOff val="15000"/>
                    </a:schemeClr>
                  </a:solidFill>
                  <a:latin typeface="+mn-ea"/>
                </a:defRPr>
              </a:lvl1pPr>
            </a:lstStyle>
            <a:p>
              <a:pPr algn="ctr"/>
              <a:r>
                <a:rPr lang="en-US" altLang="zh-CN" sz="1600" b="1">
                  <a:solidFill>
                    <a:schemeClr val="bg1"/>
                  </a:solidFill>
                  <a:latin typeface="+mj-ea"/>
                  <a:ea typeface="+mj-ea"/>
                  <a:sym typeface="汉仪旗黑-45S" panose="00020600040101010101" pitchFamily="18" charset="-122"/>
                </a:rPr>
                <a:t>02</a:t>
              </a:r>
              <a:endParaRPr lang="zh-CN" altLang="en-US" sz="1600" b="1">
                <a:solidFill>
                  <a:schemeClr val="bg1"/>
                </a:solidFill>
                <a:latin typeface="+mj-ea"/>
                <a:ea typeface="+mj-ea"/>
                <a:sym typeface="汉仪旗黑-45S" panose="00020600040101010101" pitchFamily="18" charset="-122"/>
              </a:endParaRPr>
            </a:p>
          </p:txBody>
        </p:sp>
      </p:grpSp>
      <p:sp>
        <p:nvSpPr>
          <p:cNvPr id="36" name="矩形 35"/>
          <p:cNvSpPr/>
          <p:nvPr/>
        </p:nvSpPr>
        <p:spPr>
          <a:xfrm>
            <a:off x="1382282" y="3370617"/>
            <a:ext cx="5240020" cy="368300"/>
          </a:xfrm>
          <a:prstGeom prst="rect">
            <a:avLst/>
          </a:prstGeom>
        </p:spPr>
        <p:txBody>
          <a:bodyPr wrap="none">
            <a:spAutoFit/>
          </a:bodyPr>
          <a:lstStyle/>
          <a:p>
            <a:pPr marL="0" marR="0" lvl="0" indent="0" defTabSz="6858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a:ln>
                  <a:noFill/>
                </a:ln>
                <a:solidFill>
                  <a:srgbClr val="31809F"/>
                </a:solidFill>
                <a:effectLst/>
                <a:uLnTx/>
                <a:uFillTx/>
                <a:latin typeface="汉仪旗黑-45S" panose="00020600040101010101" pitchFamily="18" charset="-122"/>
                <a:ea typeface="汉仪雅酷黑 65W"/>
                <a:sym typeface="汉仪旗黑-45S" panose="00020600040101010101" pitchFamily="18" charset="-122"/>
              </a:rPr>
              <a:t>参与科技型中小企业评价享受的相关科技扶持政策</a:t>
            </a:r>
            <a:endParaRPr kumimoji="0" lang="zh-CN" altLang="en-US" sz="1800" b="1" i="0" u="none" strike="noStrike" kern="0" cap="none" spc="0" normalizeH="0" baseline="0" noProof="0">
              <a:ln>
                <a:noFill/>
              </a:ln>
              <a:solidFill>
                <a:srgbClr val="31809F"/>
              </a:solidFill>
              <a:effectLst/>
              <a:uLnTx/>
              <a:uFillTx/>
              <a:latin typeface="汉仪旗黑-45S" panose="00020600040101010101" pitchFamily="18" charset="-122"/>
              <a:ea typeface="汉仪雅酷黑 65W"/>
              <a:sym typeface="汉仪旗黑-45S" panose="00020600040101010101" pitchFamily="18" charset="-122"/>
            </a:endParaRPr>
          </a:p>
        </p:txBody>
      </p:sp>
      <p:sp>
        <p:nvSpPr>
          <p:cNvPr id="37" name="Rectangle 120"/>
          <p:cNvSpPr/>
          <p:nvPr/>
        </p:nvSpPr>
        <p:spPr>
          <a:xfrm>
            <a:off x="1382282" y="3608469"/>
            <a:ext cx="3629324" cy="245110"/>
          </a:xfrm>
          <a:prstGeom prst="rect">
            <a:avLst/>
          </a:prstGeom>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defRPr/>
            </a:pPr>
            <a:r>
              <a:rPr kumimoji="0" lang="id-ID" sz="1000" b="0" i="0" u="none" strike="noStrike" kern="0" cap="none" spc="0" normalizeH="0" baseline="0" noProof="0">
                <a:ln>
                  <a:noFill/>
                </a:ln>
                <a:solidFill>
                  <a:prstClr val="black">
                    <a:lumMod val="65000"/>
                    <a:lumOff val="35000"/>
                  </a:prstClr>
                </a:solidFill>
                <a:effectLst/>
                <a:uLnTx/>
                <a:uFillTx/>
                <a:latin typeface="汉仪旗黑-45S" panose="00020600040101010101" pitchFamily="18" charset="-122"/>
                <a:cs typeface="+mn-ea"/>
                <a:sym typeface="汉仪旗黑-45S" panose="00020600040101010101" pitchFamily="18" charset="-122"/>
              </a:rPr>
              <a:t>. </a:t>
            </a:r>
            <a:endParaRPr kumimoji="0" lang="id-ID" sz="1000" b="0" i="0" u="none" strike="noStrike" kern="0" cap="none" spc="0" normalizeH="0" baseline="0" noProof="0">
              <a:ln>
                <a:noFill/>
              </a:ln>
              <a:solidFill>
                <a:prstClr val="black">
                  <a:lumMod val="65000"/>
                  <a:lumOff val="35000"/>
                </a:prstClr>
              </a:solidFill>
              <a:effectLst/>
              <a:uLnTx/>
              <a:uFillTx/>
              <a:latin typeface="汉仪旗黑-45S" panose="00020600040101010101" pitchFamily="18" charset="-122"/>
              <a:cs typeface="+mn-ea"/>
              <a:sym typeface="汉仪旗黑-45S" panose="00020600040101010101" pitchFamily="18" charset="-122"/>
            </a:endParaRPr>
          </a:p>
        </p:txBody>
      </p:sp>
      <p:grpSp>
        <p:nvGrpSpPr>
          <p:cNvPr id="38" name="组合 37"/>
          <p:cNvGrpSpPr/>
          <p:nvPr/>
        </p:nvGrpSpPr>
        <p:grpSpPr>
          <a:xfrm>
            <a:off x="798823" y="3306329"/>
            <a:ext cx="469421" cy="428793"/>
            <a:chOff x="427417" y="1748535"/>
            <a:chExt cx="512035" cy="467719"/>
          </a:xfrm>
        </p:grpSpPr>
        <p:sp>
          <p:nvSpPr>
            <p:cNvPr id="39" name="矩形: 圆角 38"/>
            <p:cNvSpPr/>
            <p:nvPr/>
          </p:nvSpPr>
          <p:spPr>
            <a:xfrm rot="2700000">
              <a:off x="457720" y="1748535"/>
              <a:ext cx="467719" cy="467719"/>
            </a:xfrm>
            <a:prstGeom prst="roundRect">
              <a:avLst>
                <a:gd name="adj" fmla="val 7928"/>
              </a:avLst>
            </a:prstGeom>
            <a:solidFill>
              <a:srgbClr val="77BA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0" name="文本框 39"/>
            <p:cNvSpPr txBox="1"/>
            <p:nvPr/>
          </p:nvSpPr>
          <p:spPr>
            <a:xfrm>
              <a:off x="427417" y="1797728"/>
              <a:ext cx="512035" cy="369332"/>
            </a:xfrm>
            <a:prstGeom prst="rect">
              <a:avLst/>
            </a:prstGeom>
            <a:noFill/>
          </p:spPr>
          <p:txBody>
            <a:bodyPr wrap="square">
              <a:spAutoFit/>
            </a:bodyPr>
            <a:lstStyle>
              <a:defPPr>
                <a:defRPr lang="en-US"/>
              </a:defPPr>
              <a:lvl1pPr algn="dist">
                <a:defRPr>
                  <a:solidFill>
                    <a:schemeClr val="tx1">
                      <a:lumMod val="85000"/>
                      <a:lumOff val="15000"/>
                    </a:schemeClr>
                  </a:solidFill>
                  <a:latin typeface="+mn-ea"/>
                </a:defRPr>
              </a:lvl1pPr>
            </a:lstStyle>
            <a:p>
              <a:pPr algn="ctr"/>
              <a:r>
                <a:rPr lang="en-US" altLang="zh-CN" sz="1600" b="1">
                  <a:solidFill>
                    <a:schemeClr val="bg1"/>
                  </a:solidFill>
                  <a:latin typeface="+mj-ea"/>
                  <a:ea typeface="+mj-ea"/>
                  <a:sym typeface="汉仪旗黑-45S" panose="00020600040101010101" pitchFamily="18" charset="-122"/>
                </a:rPr>
                <a:t>03</a:t>
              </a:r>
              <a:endParaRPr lang="zh-CN" altLang="en-US" sz="1600" b="1">
                <a:solidFill>
                  <a:schemeClr val="bg1"/>
                </a:solidFill>
                <a:latin typeface="+mj-ea"/>
                <a:ea typeface="+mj-ea"/>
                <a:sym typeface="汉仪旗黑-45S" panose="00020600040101010101" pitchFamily="18" charset="-122"/>
              </a:endParaRPr>
            </a:p>
          </p:txBody>
        </p:sp>
      </p:grpSp>
      <p:sp>
        <p:nvSpPr>
          <p:cNvPr id="42" name="矩形 41"/>
          <p:cNvSpPr/>
          <p:nvPr/>
        </p:nvSpPr>
        <p:spPr>
          <a:xfrm>
            <a:off x="1382282" y="4366057"/>
            <a:ext cx="1102360" cy="368300"/>
          </a:xfrm>
          <a:prstGeom prst="rect">
            <a:avLst/>
          </a:prstGeom>
        </p:spPr>
        <p:txBody>
          <a:bodyPr wrap="none">
            <a:spAutoFit/>
          </a:bodyPr>
          <a:lstStyle/>
          <a:p>
            <a:pPr marL="0" marR="0" lvl="0" indent="0" defTabSz="6858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a:ln>
                  <a:noFill/>
                </a:ln>
                <a:solidFill>
                  <a:srgbClr val="31809F"/>
                </a:solidFill>
                <a:effectLst/>
                <a:uLnTx/>
                <a:uFillTx/>
                <a:latin typeface="汉仪旗黑-45S" panose="00020600040101010101" pitchFamily="18" charset="-122"/>
                <a:ea typeface="汉仪雅酷黑 65W"/>
                <a:sym typeface="汉仪旗黑-45S" panose="00020600040101010101" pitchFamily="18" charset="-122"/>
              </a:rPr>
              <a:t>相关问题</a:t>
            </a:r>
            <a:endParaRPr kumimoji="0" lang="zh-CN" altLang="en-US" sz="1800" b="1" i="0" u="none" strike="noStrike" kern="0" cap="none" spc="0" normalizeH="0" baseline="0" noProof="0">
              <a:ln>
                <a:noFill/>
              </a:ln>
              <a:solidFill>
                <a:srgbClr val="31809F"/>
              </a:solidFill>
              <a:effectLst/>
              <a:uLnTx/>
              <a:uFillTx/>
              <a:latin typeface="汉仪旗黑-45S" panose="00020600040101010101" pitchFamily="18" charset="-122"/>
              <a:ea typeface="汉仪雅酷黑 65W"/>
              <a:sym typeface="汉仪旗黑-45S" panose="00020600040101010101" pitchFamily="18" charset="-122"/>
            </a:endParaRPr>
          </a:p>
        </p:txBody>
      </p:sp>
      <p:sp>
        <p:nvSpPr>
          <p:cNvPr id="43" name="Rectangle 120"/>
          <p:cNvSpPr/>
          <p:nvPr/>
        </p:nvSpPr>
        <p:spPr>
          <a:xfrm>
            <a:off x="1382282" y="4579779"/>
            <a:ext cx="3629324" cy="245110"/>
          </a:xfrm>
          <a:prstGeom prst="rect">
            <a:avLst/>
          </a:prstGeom>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defRPr/>
            </a:pPr>
            <a:r>
              <a:rPr kumimoji="0" lang="id-ID" sz="1000" b="0" i="0" u="none" strike="noStrike" kern="0" cap="none" spc="0" normalizeH="0" baseline="0" noProof="0">
                <a:ln>
                  <a:noFill/>
                </a:ln>
                <a:solidFill>
                  <a:prstClr val="black">
                    <a:lumMod val="65000"/>
                    <a:lumOff val="35000"/>
                  </a:prstClr>
                </a:solidFill>
                <a:effectLst/>
                <a:uLnTx/>
                <a:uFillTx/>
                <a:latin typeface="汉仪旗黑-45S" panose="00020600040101010101" pitchFamily="18" charset="-122"/>
                <a:cs typeface="+mn-ea"/>
                <a:sym typeface="汉仪旗黑-45S" panose="00020600040101010101" pitchFamily="18" charset="-122"/>
              </a:rPr>
              <a:t> </a:t>
            </a:r>
            <a:endParaRPr kumimoji="0" lang="id-ID" sz="1000" b="0" i="0" u="none" strike="noStrike" kern="0" cap="none" spc="0" normalizeH="0" baseline="0" noProof="0">
              <a:ln>
                <a:noFill/>
              </a:ln>
              <a:solidFill>
                <a:prstClr val="black">
                  <a:lumMod val="65000"/>
                  <a:lumOff val="35000"/>
                </a:prstClr>
              </a:solidFill>
              <a:effectLst/>
              <a:uLnTx/>
              <a:uFillTx/>
              <a:latin typeface="汉仪旗黑-45S" panose="00020600040101010101" pitchFamily="18" charset="-122"/>
              <a:cs typeface="+mn-ea"/>
              <a:sym typeface="汉仪旗黑-45S" panose="00020600040101010101" pitchFamily="18" charset="-122"/>
            </a:endParaRPr>
          </a:p>
        </p:txBody>
      </p:sp>
      <p:grpSp>
        <p:nvGrpSpPr>
          <p:cNvPr id="44" name="组合 43"/>
          <p:cNvGrpSpPr/>
          <p:nvPr/>
        </p:nvGrpSpPr>
        <p:grpSpPr>
          <a:xfrm>
            <a:off x="798823" y="4277639"/>
            <a:ext cx="469421" cy="428793"/>
            <a:chOff x="427417" y="1748535"/>
            <a:chExt cx="512035" cy="467719"/>
          </a:xfrm>
        </p:grpSpPr>
        <p:sp>
          <p:nvSpPr>
            <p:cNvPr id="45" name="矩形: 圆角 44"/>
            <p:cNvSpPr/>
            <p:nvPr/>
          </p:nvSpPr>
          <p:spPr>
            <a:xfrm rot="2700000">
              <a:off x="457720" y="1748535"/>
              <a:ext cx="467719" cy="467719"/>
            </a:xfrm>
            <a:prstGeom prst="roundRect">
              <a:avLst>
                <a:gd name="adj" fmla="val 7928"/>
              </a:avLst>
            </a:prstGeom>
            <a:solidFill>
              <a:srgbClr val="77BA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6" name="文本框 45"/>
            <p:cNvSpPr txBox="1"/>
            <p:nvPr/>
          </p:nvSpPr>
          <p:spPr>
            <a:xfrm>
              <a:off x="427417" y="1797728"/>
              <a:ext cx="512035" cy="369332"/>
            </a:xfrm>
            <a:prstGeom prst="rect">
              <a:avLst/>
            </a:prstGeom>
            <a:noFill/>
          </p:spPr>
          <p:txBody>
            <a:bodyPr wrap="square">
              <a:spAutoFit/>
            </a:bodyPr>
            <a:lstStyle>
              <a:defPPr>
                <a:defRPr lang="en-US"/>
              </a:defPPr>
              <a:lvl1pPr algn="dist">
                <a:defRPr>
                  <a:solidFill>
                    <a:schemeClr val="tx1">
                      <a:lumMod val="85000"/>
                      <a:lumOff val="15000"/>
                    </a:schemeClr>
                  </a:solidFill>
                  <a:latin typeface="+mn-ea"/>
                </a:defRPr>
              </a:lvl1pPr>
            </a:lstStyle>
            <a:p>
              <a:pPr algn="ctr"/>
              <a:r>
                <a:rPr lang="en-US" altLang="zh-CN" sz="1600" b="1">
                  <a:solidFill>
                    <a:schemeClr val="bg1"/>
                  </a:solidFill>
                  <a:latin typeface="+mj-ea"/>
                  <a:ea typeface="+mj-ea"/>
                  <a:sym typeface="汉仪旗黑-45S" panose="00020600040101010101" pitchFamily="18" charset="-122"/>
                </a:rPr>
                <a:t>04</a:t>
              </a:r>
              <a:endParaRPr lang="zh-CN" altLang="en-US" sz="1600" b="1">
                <a:solidFill>
                  <a:schemeClr val="bg1"/>
                </a:solidFill>
                <a:latin typeface="+mj-ea"/>
                <a:ea typeface="+mj-ea"/>
                <a:sym typeface="汉仪旗黑-45S" panose="00020600040101010101" pitchFamily="18" charset="-122"/>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椭圆 22"/>
          <p:cNvSpPr/>
          <p:nvPr/>
        </p:nvSpPr>
        <p:spPr>
          <a:xfrm>
            <a:off x="3142254" y="1336768"/>
            <a:ext cx="2859491" cy="2859491"/>
          </a:xfrm>
          <a:prstGeom prst="ellipse">
            <a:avLst/>
          </a:prstGeom>
          <a:noFill/>
          <a:ln>
            <a:solidFill>
              <a:schemeClr val="accent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旗黑-45S" panose="00020600040101010101" pitchFamily="18" charset="-122"/>
              <a:sym typeface="汉仪旗黑-45S" panose="00020600040101010101" pitchFamily="18" charset="-122"/>
            </a:endParaRPr>
          </a:p>
        </p:txBody>
      </p:sp>
      <p:sp>
        <p:nvSpPr>
          <p:cNvPr id="29" name="椭圆 28"/>
          <p:cNvSpPr/>
          <p:nvPr/>
        </p:nvSpPr>
        <p:spPr>
          <a:xfrm>
            <a:off x="2965167" y="1154245"/>
            <a:ext cx="3213665" cy="3224537"/>
          </a:xfrm>
          <a:prstGeom prst="ellipse">
            <a:avLst/>
          </a:prstGeom>
          <a:noFill/>
          <a:ln>
            <a:solidFill>
              <a:schemeClr val="accent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旗黑-45S" panose="00020600040101010101" pitchFamily="18" charset="-122"/>
              <a:sym typeface="汉仪旗黑-45S" panose="00020600040101010101" pitchFamily="18" charset="-122"/>
            </a:endParaRPr>
          </a:p>
        </p:txBody>
      </p:sp>
      <p:grpSp>
        <p:nvGrpSpPr>
          <p:cNvPr id="33" name="组合 32"/>
          <p:cNvGrpSpPr/>
          <p:nvPr/>
        </p:nvGrpSpPr>
        <p:grpSpPr>
          <a:xfrm>
            <a:off x="3309343" y="1503857"/>
            <a:ext cx="2525313" cy="2525313"/>
            <a:chOff x="315157" y="1439847"/>
            <a:chExt cx="2263806" cy="2263806"/>
          </a:xfrm>
        </p:grpSpPr>
        <p:sp>
          <p:nvSpPr>
            <p:cNvPr id="38" name="圆: 空心 37"/>
            <p:cNvSpPr/>
            <p:nvPr/>
          </p:nvSpPr>
          <p:spPr>
            <a:xfrm>
              <a:off x="315157" y="1439847"/>
              <a:ext cx="2263806" cy="2263806"/>
            </a:xfrm>
            <a:prstGeom prst="donut">
              <a:avLst>
                <a:gd name="adj" fmla="val 6250"/>
              </a:avLst>
            </a:prstGeom>
            <a:noFill/>
            <a:ln>
              <a:solidFill>
                <a:schemeClr val="accent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旗黑-45S" panose="00020600040101010101" pitchFamily="18" charset="-122"/>
                <a:sym typeface="汉仪旗黑-45S" panose="00020600040101010101" pitchFamily="18" charset="-122"/>
              </a:endParaRPr>
            </a:p>
          </p:txBody>
        </p:sp>
        <p:sp>
          <p:nvSpPr>
            <p:cNvPr id="39" name="圆: 空心 38"/>
            <p:cNvSpPr/>
            <p:nvPr/>
          </p:nvSpPr>
          <p:spPr>
            <a:xfrm>
              <a:off x="598133" y="1722823"/>
              <a:ext cx="1697854" cy="1697854"/>
            </a:xfrm>
            <a:prstGeom prst="donut">
              <a:avLst>
                <a:gd name="adj" fmla="val 8333"/>
              </a:avLst>
            </a:prstGeom>
            <a:noFill/>
            <a:ln>
              <a:solidFill>
                <a:schemeClr val="accent1">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旗黑-45S" panose="00020600040101010101" pitchFamily="18" charset="-122"/>
                <a:sym typeface="汉仪旗黑-45S" panose="00020600040101010101" pitchFamily="18" charset="-122"/>
              </a:endParaRPr>
            </a:p>
          </p:txBody>
        </p:sp>
        <p:sp>
          <p:nvSpPr>
            <p:cNvPr id="40" name="圆: 空心 39"/>
            <p:cNvSpPr/>
            <p:nvPr/>
          </p:nvSpPr>
          <p:spPr>
            <a:xfrm>
              <a:off x="881108" y="2005799"/>
              <a:ext cx="1131904" cy="1131903"/>
            </a:xfrm>
            <a:prstGeom prst="donut">
              <a:avLst>
                <a:gd name="adj" fmla="val 12500"/>
              </a:avLst>
            </a:prstGeom>
            <a:noFill/>
            <a:ln>
              <a:solidFill>
                <a:schemeClr val="accent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旗黑-45S" panose="00020600040101010101" pitchFamily="18" charset="-122"/>
                <a:sym typeface="汉仪旗黑-45S" panose="00020600040101010101" pitchFamily="18" charset="-122"/>
              </a:endParaRPr>
            </a:p>
          </p:txBody>
        </p:sp>
        <p:sp>
          <p:nvSpPr>
            <p:cNvPr id="41" name="圆: 空心 40"/>
            <p:cNvSpPr/>
            <p:nvPr/>
          </p:nvSpPr>
          <p:spPr>
            <a:xfrm>
              <a:off x="1164084" y="2288774"/>
              <a:ext cx="565952" cy="565952"/>
            </a:xfrm>
            <a:prstGeom prst="donut">
              <a:avLst>
                <a:gd name="adj" fmla="val 25000"/>
              </a:avLst>
            </a:prstGeom>
            <a:noFill/>
            <a:ln>
              <a:solidFill>
                <a:schemeClr val="accent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旗黑-45S" panose="00020600040101010101" pitchFamily="18" charset="-122"/>
                <a:sym typeface="汉仪旗黑-45S" panose="00020600040101010101" pitchFamily="18" charset="-122"/>
              </a:endParaRPr>
            </a:p>
          </p:txBody>
        </p:sp>
      </p:grpSp>
      <p:sp>
        <p:nvSpPr>
          <p:cNvPr id="45" name="椭圆 44"/>
          <p:cNvSpPr/>
          <p:nvPr/>
        </p:nvSpPr>
        <p:spPr>
          <a:xfrm>
            <a:off x="3664113" y="1858627"/>
            <a:ext cx="1815774" cy="1815774"/>
          </a:xfrm>
          <a:prstGeom prst="ellipse">
            <a:avLst/>
          </a:prstGeom>
          <a:solidFill>
            <a:srgbClr val="77BA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旗黑-45S" panose="00020600040101010101" pitchFamily="18" charset="-122"/>
              <a:sym typeface="汉仪旗黑-45S" panose="00020600040101010101" pitchFamily="18" charset="-122"/>
            </a:endParaRPr>
          </a:p>
        </p:txBody>
      </p:sp>
      <p:sp>
        <p:nvSpPr>
          <p:cNvPr id="46" name="椭圆 45"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p:nvPr/>
        </p:nvSpPr>
        <p:spPr>
          <a:xfrm>
            <a:off x="3430665" y="3522523"/>
            <a:ext cx="457200" cy="457200"/>
          </a:xfrm>
          <a:prstGeom prst="ellipse">
            <a:avLst/>
          </a:prstGeom>
          <a:solidFill>
            <a:srgbClr val="318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旗黑-45S" panose="00020600040101010101" pitchFamily="18" charset="-122"/>
              <a:sym typeface="汉仪旗黑-45S" panose="00020600040101010101" pitchFamily="18" charset="-122"/>
            </a:endParaRPr>
          </a:p>
        </p:txBody>
      </p:sp>
      <p:sp>
        <p:nvSpPr>
          <p:cNvPr id="47" name="Freeform 5"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a:spLocks noEditPoints="1"/>
          </p:cNvSpPr>
          <p:nvPr/>
        </p:nvSpPr>
        <p:spPr bwMode="auto">
          <a:xfrm>
            <a:off x="3547169" y="3643280"/>
            <a:ext cx="224192" cy="215687"/>
          </a:xfrm>
          <a:custGeom>
            <a:avLst/>
            <a:gdLst>
              <a:gd name="T0" fmla="*/ 550 w 675"/>
              <a:gd name="T1" fmla="*/ 125 h 650"/>
              <a:gd name="T2" fmla="*/ 488 w 675"/>
              <a:gd name="T3" fmla="*/ 125 h 650"/>
              <a:gd name="T4" fmla="*/ 488 w 675"/>
              <a:gd name="T5" fmla="*/ 75 h 650"/>
              <a:gd name="T6" fmla="*/ 413 w 675"/>
              <a:gd name="T7" fmla="*/ 0 h 650"/>
              <a:gd name="T8" fmla="*/ 262 w 675"/>
              <a:gd name="T9" fmla="*/ 0 h 650"/>
              <a:gd name="T10" fmla="*/ 187 w 675"/>
              <a:gd name="T11" fmla="*/ 75 h 650"/>
              <a:gd name="T12" fmla="*/ 187 w 675"/>
              <a:gd name="T13" fmla="*/ 125 h 650"/>
              <a:gd name="T14" fmla="*/ 125 w 675"/>
              <a:gd name="T15" fmla="*/ 125 h 650"/>
              <a:gd name="T16" fmla="*/ 0 w 675"/>
              <a:gd name="T17" fmla="*/ 250 h 650"/>
              <a:gd name="T18" fmla="*/ 0 w 675"/>
              <a:gd name="T19" fmla="*/ 525 h 650"/>
              <a:gd name="T20" fmla="*/ 125 w 675"/>
              <a:gd name="T21" fmla="*/ 650 h 650"/>
              <a:gd name="T22" fmla="*/ 550 w 675"/>
              <a:gd name="T23" fmla="*/ 650 h 650"/>
              <a:gd name="T24" fmla="*/ 675 w 675"/>
              <a:gd name="T25" fmla="*/ 525 h 650"/>
              <a:gd name="T26" fmla="*/ 675 w 675"/>
              <a:gd name="T27" fmla="*/ 250 h 650"/>
              <a:gd name="T28" fmla="*/ 550 w 675"/>
              <a:gd name="T29" fmla="*/ 125 h 650"/>
              <a:gd name="T30" fmla="*/ 237 w 675"/>
              <a:gd name="T31" fmla="*/ 75 h 650"/>
              <a:gd name="T32" fmla="*/ 262 w 675"/>
              <a:gd name="T33" fmla="*/ 50 h 650"/>
              <a:gd name="T34" fmla="*/ 413 w 675"/>
              <a:gd name="T35" fmla="*/ 50 h 650"/>
              <a:gd name="T36" fmla="*/ 438 w 675"/>
              <a:gd name="T37" fmla="*/ 75 h 650"/>
              <a:gd name="T38" fmla="*/ 438 w 675"/>
              <a:gd name="T39" fmla="*/ 125 h 650"/>
              <a:gd name="T40" fmla="*/ 237 w 675"/>
              <a:gd name="T41" fmla="*/ 125 h 650"/>
              <a:gd name="T42" fmla="*/ 237 w 675"/>
              <a:gd name="T43" fmla="*/ 75 h 650"/>
              <a:gd name="T44" fmla="*/ 125 w 675"/>
              <a:gd name="T45" fmla="*/ 175 h 650"/>
              <a:gd name="T46" fmla="*/ 550 w 675"/>
              <a:gd name="T47" fmla="*/ 175 h 650"/>
              <a:gd name="T48" fmla="*/ 625 w 675"/>
              <a:gd name="T49" fmla="*/ 250 h 650"/>
              <a:gd name="T50" fmla="*/ 625 w 675"/>
              <a:gd name="T51" fmla="*/ 275 h 650"/>
              <a:gd name="T52" fmla="*/ 50 w 675"/>
              <a:gd name="T53" fmla="*/ 275 h 650"/>
              <a:gd name="T54" fmla="*/ 50 w 675"/>
              <a:gd name="T55" fmla="*/ 250 h 650"/>
              <a:gd name="T56" fmla="*/ 125 w 675"/>
              <a:gd name="T57" fmla="*/ 175 h 650"/>
              <a:gd name="T58" fmla="*/ 381 w 675"/>
              <a:gd name="T59" fmla="*/ 325 h 650"/>
              <a:gd name="T60" fmla="*/ 338 w 675"/>
              <a:gd name="T61" fmla="*/ 350 h 650"/>
              <a:gd name="T62" fmla="*/ 294 w 675"/>
              <a:gd name="T63" fmla="*/ 325 h 650"/>
              <a:gd name="T64" fmla="*/ 381 w 675"/>
              <a:gd name="T65" fmla="*/ 325 h 650"/>
              <a:gd name="T66" fmla="*/ 550 w 675"/>
              <a:gd name="T67" fmla="*/ 600 h 650"/>
              <a:gd name="T68" fmla="*/ 125 w 675"/>
              <a:gd name="T69" fmla="*/ 600 h 650"/>
              <a:gd name="T70" fmla="*/ 50 w 675"/>
              <a:gd name="T71" fmla="*/ 525 h 650"/>
              <a:gd name="T72" fmla="*/ 50 w 675"/>
              <a:gd name="T73" fmla="*/ 325 h 650"/>
              <a:gd name="T74" fmla="*/ 241 w 675"/>
              <a:gd name="T75" fmla="*/ 325 h 650"/>
              <a:gd name="T76" fmla="*/ 338 w 675"/>
              <a:gd name="T77" fmla="*/ 400 h 650"/>
              <a:gd name="T78" fmla="*/ 434 w 675"/>
              <a:gd name="T79" fmla="*/ 325 h 650"/>
              <a:gd name="T80" fmla="*/ 625 w 675"/>
              <a:gd name="T81" fmla="*/ 325 h 650"/>
              <a:gd name="T82" fmla="*/ 625 w 675"/>
              <a:gd name="T83" fmla="*/ 525 h 650"/>
              <a:gd name="T84" fmla="*/ 550 w 675"/>
              <a:gd name="T85" fmla="*/ 60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75" h="650">
                <a:moveTo>
                  <a:pt x="550" y="125"/>
                </a:moveTo>
                <a:cubicBezTo>
                  <a:pt x="488" y="125"/>
                  <a:pt x="488" y="125"/>
                  <a:pt x="488" y="125"/>
                </a:cubicBezTo>
                <a:cubicBezTo>
                  <a:pt x="488" y="75"/>
                  <a:pt x="488" y="75"/>
                  <a:pt x="488" y="75"/>
                </a:cubicBezTo>
                <a:cubicBezTo>
                  <a:pt x="488" y="34"/>
                  <a:pt x="454" y="0"/>
                  <a:pt x="413" y="0"/>
                </a:cubicBezTo>
                <a:cubicBezTo>
                  <a:pt x="262" y="0"/>
                  <a:pt x="262" y="0"/>
                  <a:pt x="262" y="0"/>
                </a:cubicBezTo>
                <a:cubicBezTo>
                  <a:pt x="221" y="0"/>
                  <a:pt x="187" y="34"/>
                  <a:pt x="187" y="75"/>
                </a:cubicBezTo>
                <a:cubicBezTo>
                  <a:pt x="187" y="125"/>
                  <a:pt x="187" y="125"/>
                  <a:pt x="187" y="125"/>
                </a:cubicBezTo>
                <a:cubicBezTo>
                  <a:pt x="125" y="125"/>
                  <a:pt x="125" y="125"/>
                  <a:pt x="125" y="125"/>
                </a:cubicBezTo>
                <a:cubicBezTo>
                  <a:pt x="56" y="125"/>
                  <a:pt x="0" y="181"/>
                  <a:pt x="0" y="250"/>
                </a:cubicBezTo>
                <a:cubicBezTo>
                  <a:pt x="0" y="525"/>
                  <a:pt x="0" y="525"/>
                  <a:pt x="0" y="525"/>
                </a:cubicBezTo>
                <a:cubicBezTo>
                  <a:pt x="0" y="594"/>
                  <a:pt x="56" y="650"/>
                  <a:pt x="125" y="650"/>
                </a:cubicBezTo>
                <a:cubicBezTo>
                  <a:pt x="550" y="650"/>
                  <a:pt x="550" y="650"/>
                  <a:pt x="550" y="650"/>
                </a:cubicBezTo>
                <a:cubicBezTo>
                  <a:pt x="619" y="650"/>
                  <a:pt x="675" y="594"/>
                  <a:pt x="675" y="525"/>
                </a:cubicBezTo>
                <a:cubicBezTo>
                  <a:pt x="675" y="250"/>
                  <a:pt x="675" y="250"/>
                  <a:pt x="675" y="250"/>
                </a:cubicBezTo>
                <a:cubicBezTo>
                  <a:pt x="675" y="181"/>
                  <a:pt x="619" y="125"/>
                  <a:pt x="550" y="125"/>
                </a:cubicBezTo>
                <a:close/>
                <a:moveTo>
                  <a:pt x="237" y="75"/>
                </a:moveTo>
                <a:cubicBezTo>
                  <a:pt x="237" y="61"/>
                  <a:pt x="249" y="50"/>
                  <a:pt x="262" y="50"/>
                </a:cubicBezTo>
                <a:cubicBezTo>
                  <a:pt x="413" y="50"/>
                  <a:pt x="413" y="50"/>
                  <a:pt x="413" y="50"/>
                </a:cubicBezTo>
                <a:cubicBezTo>
                  <a:pt x="426" y="50"/>
                  <a:pt x="438" y="61"/>
                  <a:pt x="438" y="75"/>
                </a:cubicBezTo>
                <a:cubicBezTo>
                  <a:pt x="438" y="125"/>
                  <a:pt x="438" y="125"/>
                  <a:pt x="438" y="125"/>
                </a:cubicBezTo>
                <a:cubicBezTo>
                  <a:pt x="237" y="125"/>
                  <a:pt x="237" y="125"/>
                  <a:pt x="237" y="125"/>
                </a:cubicBezTo>
                <a:lnTo>
                  <a:pt x="237" y="75"/>
                </a:lnTo>
                <a:close/>
                <a:moveTo>
                  <a:pt x="125" y="175"/>
                </a:moveTo>
                <a:cubicBezTo>
                  <a:pt x="550" y="175"/>
                  <a:pt x="550" y="175"/>
                  <a:pt x="550" y="175"/>
                </a:cubicBezTo>
                <a:cubicBezTo>
                  <a:pt x="591" y="175"/>
                  <a:pt x="625" y="209"/>
                  <a:pt x="625" y="250"/>
                </a:cubicBezTo>
                <a:cubicBezTo>
                  <a:pt x="625" y="275"/>
                  <a:pt x="625" y="275"/>
                  <a:pt x="625" y="275"/>
                </a:cubicBezTo>
                <a:cubicBezTo>
                  <a:pt x="50" y="275"/>
                  <a:pt x="50" y="275"/>
                  <a:pt x="50" y="275"/>
                </a:cubicBezTo>
                <a:cubicBezTo>
                  <a:pt x="50" y="250"/>
                  <a:pt x="50" y="250"/>
                  <a:pt x="50" y="250"/>
                </a:cubicBezTo>
                <a:cubicBezTo>
                  <a:pt x="50" y="209"/>
                  <a:pt x="84" y="175"/>
                  <a:pt x="125" y="175"/>
                </a:cubicBezTo>
                <a:close/>
                <a:moveTo>
                  <a:pt x="381" y="325"/>
                </a:moveTo>
                <a:cubicBezTo>
                  <a:pt x="372" y="340"/>
                  <a:pt x="356" y="350"/>
                  <a:pt x="338" y="350"/>
                </a:cubicBezTo>
                <a:cubicBezTo>
                  <a:pt x="319" y="350"/>
                  <a:pt x="303" y="340"/>
                  <a:pt x="294" y="325"/>
                </a:cubicBezTo>
                <a:lnTo>
                  <a:pt x="381" y="325"/>
                </a:lnTo>
                <a:close/>
                <a:moveTo>
                  <a:pt x="550" y="600"/>
                </a:moveTo>
                <a:cubicBezTo>
                  <a:pt x="125" y="600"/>
                  <a:pt x="125" y="600"/>
                  <a:pt x="125" y="600"/>
                </a:cubicBezTo>
                <a:cubicBezTo>
                  <a:pt x="84" y="600"/>
                  <a:pt x="50" y="566"/>
                  <a:pt x="50" y="525"/>
                </a:cubicBezTo>
                <a:cubicBezTo>
                  <a:pt x="50" y="325"/>
                  <a:pt x="50" y="325"/>
                  <a:pt x="50" y="325"/>
                </a:cubicBezTo>
                <a:cubicBezTo>
                  <a:pt x="241" y="325"/>
                  <a:pt x="241" y="325"/>
                  <a:pt x="241" y="325"/>
                </a:cubicBezTo>
                <a:cubicBezTo>
                  <a:pt x="252" y="368"/>
                  <a:pt x="291" y="400"/>
                  <a:pt x="338" y="400"/>
                </a:cubicBezTo>
                <a:cubicBezTo>
                  <a:pt x="384" y="400"/>
                  <a:pt x="422" y="368"/>
                  <a:pt x="434" y="325"/>
                </a:cubicBezTo>
                <a:cubicBezTo>
                  <a:pt x="625" y="325"/>
                  <a:pt x="625" y="325"/>
                  <a:pt x="625" y="325"/>
                </a:cubicBezTo>
                <a:cubicBezTo>
                  <a:pt x="625" y="525"/>
                  <a:pt x="625" y="525"/>
                  <a:pt x="625" y="525"/>
                </a:cubicBezTo>
                <a:cubicBezTo>
                  <a:pt x="625" y="566"/>
                  <a:pt x="591" y="600"/>
                  <a:pt x="550" y="60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汉仪旗黑-45S" panose="00020600040101010101" pitchFamily="18" charset="-122"/>
              <a:sym typeface="汉仪旗黑-45S" panose="00020600040101010101" pitchFamily="18" charset="-122"/>
            </a:endParaRPr>
          </a:p>
        </p:txBody>
      </p:sp>
      <p:sp>
        <p:nvSpPr>
          <p:cNvPr id="48" name="椭圆 47"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p:nvPr/>
        </p:nvSpPr>
        <p:spPr>
          <a:xfrm>
            <a:off x="5189928" y="1613608"/>
            <a:ext cx="457200" cy="457200"/>
          </a:xfrm>
          <a:prstGeom prst="ellipse">
            <a:avLst/>
          </a:prstGeom>
          <a:solidFill>
            <a:srgbClr val="318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旗黑-45S" panose="00020600040101010101" pitchFamily="18" charset="-122"/>
              <a:sym typeface="汉仪旗黑-45S" panose="00020600040101010101" pitchFamily="18" charset="-122"/>
            </a:endParaRPr>
          </a:p>
        </p:txBody>
      </p:sp>
      <p:sp>
        <p:nvSpPr>
          <p:cNvPr id="49" name="Freeform 9"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a:spLocks noEditPoints="1"/>
          </p:cNvSpPr>
          <p:nvPr/>
        </p:nvSpPr>
        <p:spPr bwMode="auto">
          <a:xfrm>
            <a:off x="5298844" y="1727207"/>
            <a:ext cx="239369" cy="230003"/>
          </a:xfrm>
          <a:custGeom>
            <a:avLst/>
            <a:gdLst>
              <a:gd name="T0" fmla="*/ 336 w 676"/>
              <a:gd name="T1" fmla="*/ 115 h 650"/>
              <a:gd name="T2" fmla="*/ 383 w 676"/>
              <a:gd name="T3" fmla="*/ 150 h 650"/>
              <a:gd name="T4" fmla="*/ 586 w 676"/>
              <a:gd name="T5" fmla="*/ 150 h 650"/>
              <a:gd name="T6" fmla="*/ 536 w 676"/>
              <a:gd name="T7" fmla="*/ 100 h 650"/>
              <a:gd name="T8" fmla="*/ 331 w 676"/>
              <a:gd name="T9" fmla="*/ 100 h 650"/>
              <a:gd name="T10" fmla="*/ 336 w 676"/>
              <a:gd name="T11" fmla="*/ 115 h 650"/>
              <a:gd name="T12" fmla="*/ 316 w 676"/>
              <a:gd name="T13" fmla="*/ 50 h 650"/>
              <a:gd name="T14" fmla="*/ 536 w 676"/>
              <a:gd name="T15" fmla="*/ 50 h 650"/>
              <a:gd name="T16" fmla="*/ 636 w 676"/>
              <a:gd name="T17" fmla="*/ 150 h 650"/>
              <a:gd name="T18" fmla="*/ 636 w 676"/>
              <a:gd name="T19" fmla="*/ 170 h 650"/>
              <a:gd name="T20" fmla="*/ 676 w 676"/>
              <a:gd name="T21" fmla="*/ 250 h 650"/>
              <a:gd name="T22" fmla="*/ 676 w 676"/>
              <a:gd name="T23" fmla="*/ 550 h 650"/>
              <a:gd name="T24" fmla="*/ 576 w 676"/>
              <a:gd name="T25" fmla="*/ 650 h 650"/>
              <a:gd name="T26" fmla="*/ 100 w 676"/>
              <a:gd name="T27" fmla="*/ 650 h 650"/>
              <a:gd name="T28" fmla="*/ 0 w 676"/>
              <a:gd name="T29" fmla="*/ 550 h 650"/>
              <a:gd name="T30" fmla="*/ 0 w 676"/>
              <a:gd name="T31" fmla="*/ 100 h 650"/>
              <a:gd name="T32" fmla="*/ 100 w 676"/>
              <a:gd name="T33" fmla="*/ 0 h 650"/>
              <a:gd name="T34" fmla="*/ 228 w 676"/>
              <a:gd name="T35" fmla="*/ 0 h 650"/>
              <a:gd name="T36" fmla="*/ 316 w 676"/>
              <a:gd name="T37" fmla="*/ 50 h 650"/>
              <a:gd name="T38" fmla="*/ 228 w 676"/>
              <a:gd name="T39" fmla="*/ 50 h 650"/>
              <a:gd name="T40" fmla="*/ 100 w 676"/>
              <a:gd name="T41" fmla="*/ 50 h 650"/>
              <a:gd name="T42" fmla="*/ 50 w 676"/>
              <a:gd name="T43" fmla="*/ 100 h 650"/>
              <a:gd name="T44" fmla="*/ 50 w 676"/>
              <a:gd name="T45" fmla="*/ 550 h 650"/>
              <a:gd name="T46" fmla="*/ 100 w 676"/>
              <a:gd name="T47" fmla="*/ 600 h 650"/>
              <a:gd name="T48" fmla="*/ 575 w 676"/>
              <a:gd name="T49" fmla="*/ 600 h 650"/>
              <a:gd name="T50" fmla="*/ 625 w 676"/>
              <a:gd name="T51" fmla="*/ 550 h 650"/>
              <a:gd name="T52" fmla="*/ 625 w 676"/>
              <a:gd name="T53" fmla="*/ 250 h 650"/>
              <a:gd name="T54" fmla="*/ 575 w 676"/>
              <a:gd name="T55" fmla="*/ 200 h 650"/>
              <a:gd name="T56" fmla="*/ 386 w 676"/>
              <a:gd name="T57" fmla="*/ 200 h 650"/>
              <a:gd name="T58" fmla="*/ 291 w 676"/>
              <a:gd name="T59" fmla="*/ 130 h 650"/>
              <a:gd name="T60" fmla="*/ 276 w 676"/>
              <a:gd name="T61" fmla="*/ 85 h 650"/>
              <a:gd name="T62" fmla="*/ 228 w 676"/>
              <a:gd name="T63" fmla="*/ 50 h 650"/>
              <a:gd name="T64" fmla="*/ 150 w 676"/>
              <a:gd name="T65" fmla="*/ 475 h 650"/>
              <a:gd name="T66" fmla="*/ 350 w 676"/>
              <a:gd name="T67" fmla="*/ 475 h 650"/>
              <a:gd name="T68" fmla="*/ 375 w 676"/>
              <a:gd name="T69" fmla="*/ 500 h 650"/>
              <a:gd name="T70" fmla="*/ 350 w 676"/>
              <a:gd name="T71" fmla="*/ 525 h 650"/>
              <a:gd name="T72" fmla="*/ 150 w 676"/>
              <a:gd name="T73" fmla="*/ 525 h 650"/>
              <a:gd name="T74" fmla="*/ 125 w 676"/>
              <a:gd name="T75" fmla="*/ 500 h 650"/>
              <a:gd name="T76" fmla="*/ 150 w 676"/>
              <a:gd name="T77" fmla="*/ 475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6" h="650">
                <a:moveTo>
                  <a:pt x="336" y="115"/>
                </a:moveTo>
                <a:cubicBezTo>
                  <a:pt x="342" y="136"/>
                  <a:pt x="362" y="150"/>
                  <a:pt x="383" y="150"/>
                </a:cubicBezTo>
                <a:cubicBezTo>
                  <a:pt x="586" y="150"/>
                  <a:pt x="586" y="150"/>
                  <a:pt x="586" y="150"/>
                </a:cubicBezTo>
                <a:cubicBezTo>
                  <a:pt x="586" y="122"/>
                  <a:pt x="563" y="100"/>
                  <a:pt x="536" y="100"/>
                </a:cubicBezTo>
                <a:cubicBezTo>
                  <a:pt x="331" y="100"/>
                  <a:pt x="331" y="100"/>
                  <a:pt x="331" y="100"/>
                </a:cubicBezTo>
                <a:lnTo>
                  <a:pt x="336" y="115"/>
                </a:lnTo>
                <a:close/>
                <a:moveTo>
                  <a:pt x="316" y="50"/>
                </a:moveTo>
                <a:cubicBezTo>
                  <a:pt x="536" y="50"/>
                  <a:pt x="536" y="50"/>
                  <a:pt x="536" y="50"/>
                </a:cubicBezTo>
                <a:cubicBezTo>
                  <a:pt x="591" y="50"/>
                  <a:pt x="636" y="95"/>
                  <a:pt x="636" y="150"/>
                </a:cubicBezTo>
                <a:cubicBezTo>
                  <a:pt x="636" y="170"/>
                  <a:pt x="636" y="170"/>
                  <a:pt x="636" y="170"/>
                </a:cubicBezTo>
                <a:cubicBezTo>
                  <a:pt x="660" y="189"/>
                  <a:pt x="676" y="217"/>
                  <a:pt x="676" y="250"/>
                </a:cubicBezTo>
                <a:cubicBezTo>
                  <a:pt x="676" y="550"/>
                  <a:pt x="676" y="550"/>
                  <a:pt x="676" y="550"/>
                </a:cubicBezTo>
                <a:cubicBezTo>
                  <a:pt x="676" y="605"/>
                  <a:pt x="631" y="650"/>
                  <a:pt x="576" y="650"/>
                </a:cubicBezTo>
                <a:cubicBezTo>
                  <a:pt x="100" y="650"/>
                  <a:pt x="100" y="650"/>
                  <a:pt x="100" y="650"/>
                </a:cubicBezTo>
                <a:cubicBezTo>
                  <a:pt x="45" y="650"/>
                  <a:pt x="0" y="605"/>
                  <a:pt x="0" y="550"/>
                </a:cubicBezTo>
                <a:cubicBezTo>
                  <a:pt x="0" y="100"/>
                  <a:pt x="0" y="100"/>
                  <a:pt x="0" y="100"/>
                </a:cubicBezTo>
                <a:cubicBezTo>
                  <a:pt x="0" y="45"/>
                  <a:pt x="45" y="0"/>
                  <a:pt x="100" y="0"/>
                </a:cubicBezTo>
                <a:cubicBezTo>
                  <a:pt x="228" y="0"/>
                  <a:pt x="228" y="0"/>
                  <a:pt x="228" y="0"/>
                </a:cubicBezTo>
                <a:cubicBezTo>
                  <a:pt x="265" y="0"/>
                  <a:pt x="298" y="20"/>
                  <a:pt x="316" y="50"/>
                </a:cubicBezTo>
                <a:close/>
                <a:moveTo>
                  <a:pt x="228" y="50"/>
                </a:moveTo>
                <a:cubicBezTo>
                  <a:pt x="100" y="50"/>
                  <a:pt x="100" y="50"/>
                  <a:pt x="100" y="50"/>
                </a:cubicBezTo>
                <a:cubicBezTo>
                  <a:pt x="72" y="50"/>
                  <a:pt x="50" y="72"/>
                  <a:pt x="50" y="100"/>
                </a:cubicBezTo>
                <a:cubicBezTo>
                  <a:pt x="50" y="550"/>
                  <a:pt x="50" y="550"/>
                  <a:pt x="50" y="550"/>
                </a:cubicBezTo>
                <a:cubicBezTo>
                  <a:pt x="50" y="578"/>
                  <a:pt x="72" y="600"/>
                  <a:pt x="100" y="600"/>
                </a:cubicBezTo>
                <a:cubicBezTo>
                  <a:pt x="575" y="600"/>
                  <a:pt x="575" y="600"/>
                  <a:pt x="575" y="600"/>
                </a:cubicBezTo>
                <a:cubicBezTo>
                  <a:pt x="602" y="600"/>
                  <a:pt x="625" y="578"/>
                  <a:pt x="625" y="550"/>
                </a:cubicBezTo>
                <a:cubicBezTo>
                  <a:pt x="625" y="250"/>
                  <a:pt x="625" y="250"/>
                  <a:pt x="625" y="250"/>
                </a:cubicBezTo>
                <a:cubicBezTo>
                  <a:pt x="625" y="222"/>
                  <a:pt x="602" y="200"/>
                  <a:pt x="575" y="200"/>
                </a:cubicBezTo>
                <a:cubicBezTo>
                  <a:pt x="386" y="200"/>
                  <a:pt x="386" y="200"/>
                  <a:pt x="386" y="200"/>
                </a:cubicBezTo>
                <a:cubicBezTo>
                  <a:pt x="342" y="200"/>
                  <a:pt x="303" y="171"/>
                  <a:pt x="291" y="130"/>
                </a:cubicBezTo>
                <a:cubicBezTo>
                  <a:pt x="276" y="85"/>
                  <a:pt x="276" y="85"/>
                  <a:pt x="276" y="85"/>
                </a:cubicBezTo>
                <a:cubicBezTo>
                  <a:pt x="270" y="64"/>
                  <a:pt x="251" y="50"/>
                  <a:pt x="228" y="50"/>
                </a:cubicBezTo>
                <a:close/>
                <a:moveTo>
                  <a:pt x="150" y="475"/>
                </a:moveTo>
                <a:cubicBezTo>
                  <a:pt x="350" y="475"/>
                  <a:pt x="350" y="475"/>
                  <a:pt x="350" y="475"/>
                </a:cubicBezTo>
                <a:cubicBezTo>
                  <a:pt x="363" y="475"/>
                  <a:pt x="375" y="486"/>
                  <a:pt x="375" y="500"/>
                </a:cubicBezTo>
                <a:cubicBezTo>
                  <a:pt x="375" y="514"/>
                  <a:pt x="363" y="525"/>
                  <a:pt x="350" y="525"/>
                </a:cubicBezTo>
                <a:cubicBezTo>
                  <a:pt x="150" y="525"/>
                  <a:pt x="150" y="525"/>
                  <a:pt x="150" y="525"/>
                </a:cubicBezTo>
                <a:cubicBezTo>
                  <a:pt x="136" y="525"/>
                  <a:pt x="125" y="514"/>
                  <a:pt x="125" y="500"/>
                </a:cubicBezTo>
                <a:cubicBezTo>
                  <a:pt x="125" y="486"/>
                  <a:pt x="136" y="475"/>
                  <a:pt x="150" y="475"/>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汉仪旗黑-45S" panose="00020600040101010101" pitchFamily="18" charset="-122"/>
              <a:sym typeface="汉仪旗黑-45S" panose="00020600040101010101" pitchFamily="18" charset="-122"/>
            </a:endParaRPr>
          </a:p>
        </p:txBody>
      </p:sp>
      <p:sp>
        <p:nvSpPr>
          <p:cNvPr id="50" name="椭圆 49"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p:nvPr/>
        </p:nvSpPr>
        <p:spPr>
          <a:xfrm>
            <a:off x="3430665" y="1577034"/>
            <a:ext cx="4572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旗黑-45S" panose="00020600040101010101" pitchFamily="18" charset="-122"/>
              <a:sym typeface="汉仪旗黑-45S" panose="00020600040101010101" pitchFamily="18" charset="-122"/>
            </a:endParaRPr>
          </a:p>
        </p:txBody>
      </p:sp>
      <p:sp>
        <p:nvSpPr>
          <p:cNvPr id="51" name="Freeform 13"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a:spLocks noEditPoints="1"/>
          </p:cNvSpPr>
          <p:nvPr/>
        </p:nvSpPr>
        <p:spPr bwMode="auto">
          <a:xfrm>
            <a:off x="3539581" y="1703590"/>
            <a:ext cx="239369" cy="204089"/>
          </a:xfrm>
          <a:custGeom>
            <a:avLst/>
            <a:gdLst>
              <a:gd name="T0" fmla="*/ 550 w 675"/>
              <a:gd name="T1" fmla="*/ 0 h 575"/>
              <a:gd name="T2" fmla="*/ 125 w 675"/>
              <a:gd name="T3" fmla="*/ 0 h 575"/>
              <a:gd name="T4" fmla="*/ 0 w 675"/>
              <a:gd name="T5" fmla="*/ 125 h 575"/>
              <a:gd name="T6" fmla="*/ 0 w 675"/>
              <a:gd name="T7" fmla="*/ 450 h 575"/>
              <a:gd name="T8" fmla="*/ 125 w 675"/>
              <a:gd name="T9" fmla="*/ 575 h 575"/>
              <a:gd name="T10" fmla="*/ 550 w 675"/>
              <a:gd name="T11" fmla="*/ 575 h 575"/>
              <a:gd name="T12" fmla="*/ 675 w 675"/>
              <a:gd name="T13" fmla="*/ 450 h 575"/>
              <a:gd name="T14" fmla="*/ 675 w 675"/>
              <a:gd name="T15" fmla="*/ 125 h 575"/>
              <a:gd name="T16" fmla="*/ 550 w 675"/>
              <a:gd name="T17" fmla="*/ 0 h 575"/>
              <a:gd name="T18" fmla="*/ 125 w 675"/>
              <a:gd name="T19" fmla="*/ 50 h 575"/>
              <a:gd name="T20" fmla="*/ 550 w 675"/>
              <a:gd name="T21" fmla="*/ 50 h 575"/>
              <a:gd name="T22" fmla="*/ 613 w 675"/>
              <a:gd name="T23" fmla="*/ 87 h 575"/>
              <a:gd name="T24" fmla="*/ 368 w 675"/>
              <a:gd name="T25" fmla="*/ 285 h 575"/>
              <a:gd name="T26" fmla="*/ 306 w 675"/>
              <a:gd name="T27" fmla="*/ 285 h 575"/>
              <a:gd name="T28" fmla="*/ 61 w 675"/>
              <a:gd name="T29" fmla="*/ 87 h 575"/>
              <a:gd name="T30" fmla="*/ 125 w 675"/>
              <a:gd name="T31" fmla="*/ 50 h 575"/>
              <a:gd name="T32" fmla="*/ 550 w 675"/>
              <a:gd name="T33" fmla="*/ 525 h 575"/>
              <a:gd name="T34" fmla="*/ 125 w 675"/>
              <a:gd name="T35" fmla="*/ 525 h 575"/>
              <a:gd name="T36" fmla="*/ 50 w 675"/>
              <a:gd name="T37" fmla="*/ 450 h 575"/>
              <a:gd name="T38" fmla="*/ 50 w 675"/>
              <a:gd name="T39" fmla="*/ 143 h 575"/>
              <a:gd name="T40" fmla="*/ 275 w 675"/>
              <a:gd name="T41" fmla="*/ 325 h 575"/>
              <a:gd name="T42" fmla="*/ 337 w 675"/>
              <a:gd name="T43" fmla="*/ 348 h 575"/>
              <a:gd name="T44" fmla="*/ 400 w 675"/>
              <a:gd name="T45" fmla="*/ 325 h 575"/>
              <a:gd name="T46" fmla="*/ 625 w 675"/>
              <a:gd name="T47" fmla="*/ 143 h 575"/>
              <a:gd name="T48" fmla="*/ 625 w 675"/>
              <a:gd name="T49" fmla="*/ 450 h 575"/>
              <a:gd name="T50" fmla="*/ 550 w 675"/>
              <a:gd name="T51" fmla="*/ 52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5" h="575">
                <a:moveTo>
                  <a:pt x="550" y="0"/>
                </a:moveTo>
                <a:cubicBezTo>
                  <a:pt x="125" y="0"/>
                  <a:pt x="125" y="0"/>
                  <a:pt x="125" y="0"/>
                </a:cubicBezTo>
                <a:cubicBezTo>
                  <a:pt x="56" y="0"/>
                  <a:pt x="0" y="57"/>
                  <a:pt x="0" y="125"/>
                </a:cubicBezTo>
                <a:cubicBezTo>
                  <a:pt x="0" y="450"/>
                  <a:pt x="0" y="450"/>
                  <a:pt x="0" y="450"/>
                </a:cubicBezTo>
                <a:cubicBezTo>
                  <a:pt x="0" y="519"/>
                  <a:pt x="56" y="575"/>
                  <a:pt x="125" y="575"/>
                </a:cubicBezTo>
                <a:cubicBezTo>
                  <a:pt x="550" y="575"/>
                  <a:pt x="550" y="575"/>
                  <a:pt x="550" y="575"/>
                </a:cubicBezTo>
                <a:cubicBezTo>
                  <a:pt x="618" y="575"/>
                  <a:pt x="675" y="519"/>
                  <a:pt x="675" y="450"/>
                </a:cubicBezTo>
                <a:cubicBezTo>
                  <a:pt x="675" y="125"/>
                  <a:pt x="675" y="125"/>
                  <a:pt x="675" y="125"/>
                </a:cubicBezTo>
                <a:cubicBezTo>
                  <a:pt x="675" y="57"/>
                  <a:pt x="618" y="0"/>
                  <a:pt x="550" y="0"/>
                </a:cubicBezTo>
                <a:close/>
                <a:moveTo>
                  <a:pt x="125" y="50"/>
                </a:moveTo>
                <a:cubicBezTo>
                  <a:pt x="550" y="50"/>
                  <a:pt x="550" y="50"/>
                  <a:pt x="550" y="50"/>
                </a:cubicBezTo>
                <a:cubicBezTo>
                  <a:pt x="577" y="50"/>
                  <a:pt x="601" y="65"/>
                  <a:pt x="613" y="87"/>
                </a:cubicBezTo>
                <a:cubicBezTo>
                  <a:pt x="368" y="285"/>
                  <a:pt x="368" y="285"/>
                  <a:pt x="368" y="285"/>
                </a:cubicBezTo>
                <a:cubicBezTo>
                  <a:pt x="350" y="300"/>
                  <a:pt x="323" y="300"/>
                  <a:pt x="306" y="285"/>
                </a:cubicBezTo>
                <a:cubicBezTo>
                  <a:pt x="61" y="87"/>
                  <a:pt x="61" y="87"/>
                  <a:pt x="61" y="87"/>
                </a:cubicBezTo>
                <a:cubicBezTo>
                  <a:pt x="73" y="65"/>
                  <a:pt x="97" y="50"/>
                  <a:pt x="125" y="50"/>
                </a:cubicBezTo>
                <a:close/>
                <a:moveTo>
                  <a:pt x="550" y="525"/>
                </a:moveTo>
                <a:cubicBezTo>
                  <a:pt x="125" y="525"/>
                  <a:pt x="125" y="525"/>
                  <a:pt x="125" y="525"/>
                </a:cubicBezTo>
                <a:cubicBezTo>
                  <a:pt x="83" y="525"/>
                  <a:pt x="50" y="492"/>
                  <a:pt x="50" y="450"/>
                </a:cubicBezTo>
                <a:cubicBezTo>
                  <a:pt x="50" y="143"/>
                  <a:pt x="50" y="143"/>
                  <a:pt x="50" y="143"/>
                </a:cubicBezTo>
                <a:cubicBezTo>
                  <a:pt x="275" y="325"/>
                  <a:pt x="275" y="325"/>
                  <a:pt x="275" y="325"/>
                </a:cubicBezTo>
                <a:cubicBezTo>
                  <a:pt x="293" y="340"/>
                  <a:pt x="315" y="348"/>
                  <a:pt x="337" y="348"/>
                </a:cubicBezTo>
                <a:cubicBezTo>
                  <a:pt x="360" y="348"/>
                  <a:pt x="382" y="340"/>
                  <a:pt x="400" y="325"/>
                </a:cubicBezTo>
                <a:cubicBezTo>
                  <a:pt x="625" y="143"/>
                  <a:pt x="625" y="143"/>
                  <a:pt x="625" y="143"/>
                </a:cubicBezTo>
                <a:cubicBezTo>
                  <a:pt x="625" y="450"/>
                  <a:pt x="625" y="450"/>
                  <a:pt x="625" y="450"/>
                </a:cubicBezTo>
                <a:cubicBezTo>
                  <a:pt x="625" y="492"/>
                  <a:pt x="591" y="525"/>
                  <a:pt x="550" y="525"/>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汉仪旗黑-45S" panose="00020600040101010101" pitchFamily="18" charset="-122"/>
              <a:sym typeface="汉仪旗黑-45S" panose="00020600040101010101" pitchFamily="18" charset="-122"/>
            </a:endParaRPr>
          </a:p>
        </p:txBody>
      </p:sp>
      <p:sp>
        <p:nvSpPr>
          <p:cNvPr id="52" name="椭圆 51"/>
          <p:cNvSpPr/>
          <p:nvPr/>
        </p:nvSpPr>
        <p:spPr>
          <a:xfrm>
            <a:off x="5189928" y="3522523"/>
            <a:ext cx="4572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旗黑-45S" panose="00020600040101010101" pitchFamily="18" charset="-122"/>
              <a:sym typeface="汉仪旗黑-45S" panose="00020600040101010101" pitchFamily="18" charset="-122"/>
            </a:endParaRPr>
          </a:p>
        </p:txBody>
      </p:sp>
      <p:grpSp>
        <p:nvGrpSpPr>
          <p:cNvPr id="53" name="组合 52"/>
          <p:cNvGrpSpPr/>
          <p:nvPr/>
        </p:nvGrpSpPr>
        <p:grpSpPr>
          <a:xfrm>
            <a:off x="5279866" y="3610406"/>
            <a:ext cx="261825" cy="271974"/>
            <a:chOff x="5279866" y="3610406"/>
            <a:chExt cx="261825" cy="271974"/>
          </a:xfrm>
        </p:grpSpPr>
        <p:sp>
          <p:nvSpPr>
            <p:cNvPr id="54" name="Freeform 5"/>
            <p:cNvSpPr>
              <a:spLocks noEditPoints="1"/>
            </p:cNvSpPr>
            <p:nvPr/>
          </p:nvSpPr>
          <p:spPr bwMode="auto">
            <a:xfrm>
              <a:off x="5279866" y="3610406"/>
              <a:ext cx="261825" cy="271974"/>
            </a:xfrm>
            <a:custGeom>
              <a:avLst/>
              <a:gdLst>
                <a:gd name="T0" fmla="*/ 500 w 650"/>
                <a:gd name="T1" fmla="*/ 250 h 675"/>
                <a:gd name="T2" fmla="*/ 488 w 650"/>
                <a:gd name="T3" fmla="*/ 250 h 675"/>
                <a:gd name="T4" fmla="*/ 488 w 650"/>
                <a:gd name="T5" fmla="*/ 150 h 675"/>
                <a:gd name="T6" fmla="*/ 338 w 650"/>
                <a:gd name="T7" fmla="*/ 0 h 675"/>
                <a:gd name="T8" fmla="*/ 313 w 650"/>
                <a:gd name="T9" fmla="*/ 0 h 675"/>
                <a:gd name="T10" fmla="*/ 163 w 650"/>
                <a:gd name="T11" fmla="*/ 150 h 675"/>
                <a:gd name="T12" fmla="*/ 188 w 650"/>
                <a:gd name="T13" fmla="*/ 175 h 675"/>
                <a:gd name="T14" fmla="*/ 213 w 650"/>
                <a:gd name="T15" fmla="*/ 150 h 675"/>
                <a:gd name="T16" fmla="*/ 313 w 650"/>
                <a:gd name="T17" fmla="*/ 50 h 675"/>
                <a:gd name="T18" fmla="*/ 338 w 650"/>
                <a:gd name="T19" fmla="*/ 50 h 675"/>
                <a:gd name="T20" fmla="*/ 438 w 650"/>
                <a:gd name="T21" fmla="*/ 150 h 675"/>
                <a:gd name="T22" fmla="*/ 438 w 650"/>
                <a:gd name="T23" fmla="*/ 250 h 675"/>
                <a:gd name="T24" fmla="*/ 150 w 650"/>
                <a:gd name="T25" fmla="*/ 250 h 675"/>
                <a:gd name="T26" fmla="*/ 0 w 650"/>
                <a:gd name="T27" fmla="*/ 400 h 675"/>
                <a:gd name="T28" fmla="*/ 0 w 650"/>
                <a:gd name="T29" fmla="*/ 525 h 675"/>
                <a:gd name="T30" fmla="*/ 150 w 650"/>
                <a:gd name="T31" fmla="*/ 675 h 675"/>
                <a:gd name="T32" fmla="*/ 500 w 650"/>
                <a:gd name="T33" fmla="*/ 675 h 675"/>
                <a:gd name="T34" fmla="*/ 650 w 650"/>
                <a:gd name="T35" fmla="*/ 525 h 675"/>
                <a:gd name="T36" fmla="*/ 650 w 650"/>
                <a:gd name="T37" fmla="*/ 400 h 675"/>
                <a:gd name="T38" fmla="*/ 500 w 650"/>
                <a:gd name="T39" fmla="*/ 250 h 675"/>
                <a:gd name="T40" fmla="*/ 600 w 650"/>
                <a:gd name="T41" fmla="*/ 525 h 675"/>
                <a:gd name="T42" fmla="*/ 500 w 650"/>
                <a:gd name="T43" fmla="*/ 625 h 675"/>
                <a:gd name="T44" fmla="*/ 150 w 650"/>
                <a:gd name="T45" fmla="*/ 625 h 675"/>
                <a:gd name="T46" fmla="*/ 50 w 650"/>
                <a:gd name="T47" fmla="*/ 525 h 675"/>
                <a:gd name="T48" fmla="*/ 50 w 650"/>
                <a:gd name="T49" fmla="*/ 400 h 675"/>
                <a:gd name="T50" fmla="*/ 150 w 650"/>
                <a:gd name="T51" fmla="*/ 300 h 675"/>
                <a:gd name="T52" fmla="*/ 500 w 650"/>
                <a:gd name="T53" fmla="*/ 300 h 675"/>
                <a:gd name="T54" fmla="*/ 600 w 650"/>
                <a:gd name="T55" fmla="*/ 400 h 675"/>
                <a:gd name="T56" fmla="*/ 600 w 650"/>
                <a:gd name="T57" fmla="*/ 525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0" h="675">
                  <a:moveTo>
                    <a:pt x="500" y="250"/>
                  </a:moveTo>
                  <a:cubicBezTo>
                    <a:pt x="488" y="250"/>
                    <a:pt x="488" y="250"/>
                    <a:pt x="488" y="250"/>
                  </a:cubicBezTo>
                  <a:cubicBezTo>
                    <a:pt x="488" y="150"/>
                    <a:pt x="488" y="150"/>
                    <a:pt x="488" y="150"/>
                  </a:cubicBezTo>
                  <a:cubicBezTo>
                    <a:pt x="488" y="68"/>
                    <a:pt x="420" y="0"/>
                    <a:pt x="338" y="0"/>
                  </a:cubicBezTo>
                  <a:cubicBezTo>
                    <a:pt x="313" y="0"/>
                    <a:pt x="313" y="0"/>
                    <a:pt x="313" y="0"/>
                  </a:cubicBezTo>
                  <a:cubicBezTo>
                    <a:pt x="230" y="0"/>
                    <a:pt x="163" y="68"/>
                    <a:pt x="163" y="150"/>
                  </a:cubicBezTo>
                  <a:cubicBezTo>
                    <a:pt x="163" y="164"/>
                    <a:pt x="174" y="175"/>
                    <a:pt x="188" y="175"/>
                  </a:cubicBezTo>
                  <a:cubicBezTo>
                    <a:pt x="201" y="175"/>
                    <a:pt x="213" y="164"/>
                    <a:pt x="213" y="150"/>
                  </a:cubicBezTo>
                  <a:cubicBezTo>
                    <a:pt x="213" y="95"/>
                    <a:pt x="258" y="50"/>
                    <a:pt x="313" y="50"/>
                  </a:cubicBezTo>
                  <a:cubicBezTo>
                    <a:pt x="338" y="50"/>
                    <a:pt x="338" y="50"/>
                    <a:pt x="338" y="50"/>
                  </a:cubicBezTo>
                  <a:cubicBezTo>
                    <a:pt x="393" y="50"/>
                    <a:pt x="438" y="95"/>
                    <a:pt x="438" y="150"/>
                  </a:cubicBezTo>
                  <a:cubicBezTo>
                    <a:pt x="438" y="250"/>
                    <a:pt x="438" y="250"/>
                    <a:pt x="438" y="250"/>
                  </a:cubicBezTo>
                  <a:cubicBezTo>
                    <a:pt x="150" y="250"/>
                    <a:pt x="150" y="250"/>
                    <a:pt x="150" y="250"/>
                  </a:cubicBezTo>
                  <a:cubicBezTo>
                    <a:pt x="68" y="250"/>
                    <a:pt x="0" y="318"/>
                    <a:pt x="0" y="400"/>
                  </a:cubicBezTo>
                  <a:cubicBezTo>
                    <a:pt x="0" y="525"/>
                    <a:pt x="0" y="525"/>
                    <a:pt x="0" y="525"/>
                  </a:cubicBezTo>
                  <a:cubicBezTo>
                    <a:pt x="0" y="608"/>
                    <a:pt x="68" y="675"/>
                    <a:pt x="150" y="675"/>
                  </a:cubicBezTo>
                  <a:cubicBezTo>
                    <a:pt x="500" y="675"/>
                    <a:pt x="500" y="675"/>
                    <a:pt x="500" y="675"/>
                  </a:cubicBezTo>
                  <a:cubicBezTo>
                    <a:pt x="583" y="675"/>
                    <a:pt x="650" y="608"/>
                    <a:pt x="650" y="525"/>
                  </a:cubicBezTo>
                  <a:cubicBezTo>
                    <a:pt x="650" y="400"/>
                    <a:pt x="650" y="400"/>
                    <a:pt x="650" y="400"/>
                  </a:cubicBezTo>
                  <a:cubicBezTo>
                    <a:pt x="650" y="318"/>
                    <a:pt x="583" y="250"/>
                    <a:pt x="500" y="250"/>
                  </a:cubicBezTo>
                  <a:close/>
                  <a:moveTo>
                    <a:pt x="600" y="525"/>
                  </a:moveTo>
                  <a:cubicBezTo>
                    <a:pt x="600" y="581"/>
                    <a:pt x="555" y="625"/>
                    <a:pt x="500" y="625"/>
                  </a:cubicBezTo>
                  <a:cubicBezTo>
                    <a:pt x="150" y="625"/>
                    <a:pt x="150" y="625"/>
                    <a:pt x="150" y="625"/>
                  </a:cubicBezTo>
                  <a:cubicBezTo>
                    <a:pt x="95" y="625"/>
                    <a:pt x="50" y="581"/>
                    <a:pt x="50" y="525"/>
                  </a:cubicBezTo>
                  <a:cubicBezTo>
                    <a:pt x="50" y="400"/>
                    <a:pt x="50" y="400"/>
                    <a:pt x="50" y="400"/>
                  </a:cubicBezTo>
                  <a:cubicBezTo>
                    <a:pt x="50" y="345"/>
                    <a:pt x="95" y="300"/>
                    <a:pt x="150" y="300"/>
                  </a:cubicBezTo>
                  <a:cubicBezTo>
                    <a:pt x="500" y="300"/>
                    <a:pt x="500" y="300"/>
                    <a:pt x="500" y="300"/>
                  </a:cubicBezTo>
                  <a:cubicBezTo>
                    <a:pt x="555" y="300"/>
                    <a:pt x="600" y="345"/>
                    <a:pt x="600" y="400"/>
                  </a:cubicBezTo>
                  <a:lnTo>
                    <a:pt x="600" y="52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旗黑-45S" panose="00020600040101010101" pitchFamily="18" charset="-122"/>
                <a:sym typeface="汉仪旗黑-45S" panose="00020600040101010101" pitchFamily="18" charset="-122"/>
              </a:endParaRPr>
            </a:p>
          </p:txBody>
        </p:sp>
        <p:sp>
          <p:nvSpPr>
            <p:cNvPr id="55" name="Freeform 6"/>
            <p:cNvSpPr/>
            <p:nvPr/>
          </p:nvSpPr>
          <p:spPr bwMode="auto">
            <a:xfrm>
              <a:off x="5390651" y="3761446"/>
              <a:ext cx="40255" cy="70531"/>
            </a:xfrm>
            <a:custGeom>
              <a:avLst/>
              <a:gdLst>
                <a:gd name="T0" fmla="*/ 50 w 100"/>
                <a:gd name="T1" fmla="*/ 0 h 175"/>
                <a:gd name="T2" fmla="*/ 0 w 100"/>
                <a:gd name="T3" fmla="*/ 50 h 175"/>
                <a:gd name="T4" fmla="*/ 25 w 100"/>
                <a:gd name="T5" fmla="*/ 94 h 175"/>
                <a:gd name="T6" fmla="*/ 25 w 100"/>
                <a:gd name="T7" fmla="*/ 150 h 175"/>
                <a:gd name="T8" fmla="*/ 50 w 100"/>
                <a:gd name="T9" fmla="*/ 175 h 175"/>
                <a:gd name="T10" fmla="*/ 75 w 100"/>
                <a:gd name="T11" fmla="*/ 150 h 175"/>
                <a:gd name="T12" fmla="*/ 75 w 100"/>
                <a:gd name="T13" fmla="*/ 94 h 175"/>
                <a:gd name="T14" fmla="*/ 100 w 100"/>
                <a:gd name="T15" fmla="*/ 50 h 175"/>
                <a:gd name="T16" fmla="*/ 50 w 100"/>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75">
                  <a:moveTo>
                    <a:pt x="50" y="0"/>
                  </a:moveTo>
                  <a:cubicBezTo>
                    <a:pt x="23" y="0"/>
                    <a:pt x="0" y="23"/>
                    <a:pt x="0" y="50"/>
                  </a:cubicBezTo>
                  <a:cubicBezTo>
                    <a:pt x="0" y="69"/>
                    <a:pt x="10" y="85"/>
                    <a:pt x="25" y="94"/>
                  </a:cubicBezTo>
                  <a:cubicBezTo>
                    <a:pt x="25" y="150"/>
                    <a:pt x="25" y="150"/>
                    <a:pt x="25" y="150"/>
                  </a:cubicBezTo>
                  <a:cubicBezTo>
                    <a:pt x="25" y="164"/>
                    <a:pt x="36" y="175"/>
                    <a:pt x="50" y="175"/>
                  </a:cubicBezTo>
                  <a:cubicBezTo>
                    <a:pt x="64" y="175"/>
                    <a:pt x="75" y="164"/>
                    <a:pt x="75" y="150"/>
                  </a:cubicBezTo>
                  <a:cubicBezTo>
                    <a:pt x="75" y="94"/>
                    <a:pt x="75" y="94"/>
                    <a:pt x="75" y="94"/>
                  </a:cubicBezTo>
                  <a:cubicBezTo>
                    <a:pt x="90" y="85"/>
                    <a:pt x="100" y="69"/>
                    <a:pt x="100" y="50"/>
                  </a:cubicBezTo>
                  <a:cubicBezTo>
                    <a:pt x="100" y="23"/>
                    <a:pt x="78" y="0"/>
                    <a:pt x="5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旗黑-45S" panose="00020600040101010101" pitchFamily="18" charset="-122"/>
                <a:sym typeface="汉仪旗黑-45S" panose="00020600040101010101" pitchFamily="18" charset="-122"/>
              </a:endParaRPr>
            </a:p>
          </p:txBody>
        </p:sp>
      </p:grpSp>
      <p:sp>
        <p:nvSpPr>
          <p:cNvPr id="56" name="文本框 55" descr="e7d195523061f1c09e9d68d7cf438b91ef959ecb14fc25d26BBA7F7DBC18E55DFF4014AF651F0BF2569D4B6C1DA7F1A4683A481403BD872FC687266AD13265C1DE7C373772FD8728ABDD69ADD03BFF5BE2862BC891DBB79EB73C15828F0DF1DC2F0B1C670C38CB84D872D3C6C609B3C2C95C34232EA5F7BBA4BF190274E430E03C02613D2AC7931007E66AA5AE319EC6"/>
          <p:cNvSpPr txBox="1"/>
          <p:nvPr/>
        </p:nvSpPr>
        <p:spPr>
          <a:xfrm>
            <a:off x="3301921" y="2883909"/>
            <a:ext cx="2540158" cy="39878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mj-lt"/>
              </a:defRPr>
            </a:lvl1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a:ln>
                  <a:noFill/>
                </a:ln>
                <a:solidFill>
                  <a:schemeClr val="bg1"/>
                </a:solidFill>
                <a:effectLst/>
                <a:uLnTx/>
                <a:uFillTx/>
                <a:latin typeface="汉仪旗黑-45S" panose="00020600040101010101" pitchFamily="18" charset="-122"/>
                <a:ea typeface="汉仪雅酷黑 65W"/>
                <a:cs typeface="+mn-cs"/>
                <a:sym typeface="汉仪旗黑-45S" panose="00020600040101010101" pitchFamily="18" charset="-122"/>
              </a:rPr>
              <a:t>相关政策梳理</a:t>
            </a:r>
            <a:endParaRPr kumimoji="0" lang="zh-CN" altLang="en-US" sz="2000" b="1" i="0" u="none" strike="noStrike" kern="0" cap="none" spc="0" normalizeH="0" baseline="0" noProof="0">
              <a:ln>
                <a:noFill/>
              </a:ln>
              <a:solidFill>
                <a:schemeClr val="bg1"/>
              </a:solidFill>
              <a:effectLst/>
              <a:uLnTx/>
              <a:uFillTx/>
              <a:latin typeface="汉仪旗黑-45S" panose="00020600040101010101" pitchFamily="18" charset="-122"/>
              <a:ea typeface="汉仪雅酷黑 65W"/>
              <a:cs typeface="+mn-cs"/>
              <a:sym typeface="汉仪旗黑-45S" panose="00020600040101010101" pitchFamily="18" charset="-122"/>
            </a:endParaRPr>
          </a:p>
        </p:txBody>
      </p:sp>
      <p:sp>
        <p:nvSpPr>
          <p:cNvPr id="57" name="Freeform 10"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a:spLocks noEditPoints="1"/>
          </p:cNvSpPr>
          <p:nvPr/>
        </p:nvSpPr>
        <p:spPr bwMode="auto">
          <a:xfrm>
            <a:off x="4304460" y="2261793"/>
            <a:ext cx="535081" cy="520645"/>
          </a:xfrm>
          <a:custGeom>
            <a:avLst/>
            <a:gdLst>
              <a:gd name="T0" fmla="*/ 690 w 700"/>
              <a:gd name="T1" fmla="*/ 268 h 681"/>
              <a:gd name="T2" fmla="*/ 400 w 700"/>
              <a:gd name="T3" fmla="*/ 23 h 681"/>
              <a:gd name="T4" fmla="*/ 303 w 700"/>
              <a:gd name="T5" fmla="*/ 23 h 681"/>
              <a:gd name="T6" fmla="*/ 10 w 700"/>
              <a:gd name="T7" fmla="*/ 268 h 681"/>
              <a:gd name="T8" fmla="*/ 0 w 700"/>
              <a:gd name="T9" fmla="*/ 288 h 681"/>
              <a:gd name="T10" fmla="*/ 25 w 700"/>
              <a:gd name="T11" fmla="*/ 313 h 681"/>
              <a:gd name="T12" fmla="*/ 41 w 700"/>
              <a:gd name="T13" fmla="*/ 307 h 681"/>
              <a:gd name="T14" fmla="*/ 50 w 700"/>
              <a:gd name="T15" fmla="*/ 300 h 681"/>
              <a:gd name="T16" fmla="*/ 50 w 700"/>
              <a:gd name="T17" fmla="*/ 578 h 681"/>
              <a:gd name="T18" fmla="*/ 146 w 700"/>
              <a:gd name="T19" fmla="*/ 681 h 681"/>
              <a:gd name="T20" fmla="*/ 553 w 700"/>
              <a:gd name="T21" fmla="*/ 681 h 681"/>
              <a:gd name="T22" fmla="*/ 650 w 700"/>
              <a:gd name="T23" fmla="*/ 578 h 681"/>
              <a:gd name="T24" fmla="*/ 650 w 700"/>
              <a:gd name="T25" fmla="*/ 300 h 681"/>
              <a:gd name="T26" fmla="*/ 657 w 700"/>
              <a:gd name="T27" fmla="*/ 306 h 681"/>
              <a:gd name="T28" fmla="*/ 675 w 700"/>
              <a:gd name="T29" fmla="*/ 312 h 681"/>
              <a:gd name="T30" fmla="*/ 700 w 700"/>
              <a:gd name="T31" fmla="*/ 287 h 681"/>
              <a:gd name="T32" fmla="*/ 690 w 700"/>
              <a:gd name="T33" fmla="*/ 268 h 681"/>
              <a:gd name="T34" fmla="*/ 300 w 700"/>
              <a:gd name="T35" fmla="*/ 631 h 681"/>
              <a:gd name="T36" fmla="*/ 300 w 700"/>
              <a:gd name="T37" fmla="*/ 456 h 681"/>
              <a:gd name="T38" fmla="*/ 325 w 700"/>
              <a:gd name="T39" fmla="*/ 431 h 681"/>
              <a:gd name="T40" fmla="*/ 375 w 700"/>
              <a:gd name="T41" fmla="*/ 431 h 681"/>
              <a:gd name="T42" fmla="*/ 400 w 700"/>
              <a:gd name="T43" fmla="*/ 456 h 681"/>
              <a:gd name="T44" fmla="*/ 400 w 700"/>
              <a:gd name="T45" fmla="*/ 631 h 681"/>
              <a:gd name="T46" fmla="*/ 300 w 700"/>
              <a:gd name="T47" fmla="*/ 631 h 681"/>
              <a:gd name="T48" fmla="*/ 600 w 700"/>
              <a:gd name="T49" fmla="*/ 578 h 681"/>
              <a:gd name="T50" fmla="*/ 552 w 700"/>
              <a:gd name="T51" fmla="*/ 631 h 681"/>
              <a:gd name="T52" fmla="*/ 450 w 700"/>
              <a:gd name="T53" fmla="*/ 631 h 681"/>
              <a:gd name="T54" fmla="*/ 450 w 700"/>
              <a:gd name="T55" fmla="*/ 456 h 681"/>
              <a:gd name="T56" fmla="*/ 375 w 700"/>
              <a:gd name="T57" fmla="*/ 381 h 681"/>
              <a:gd name="T58" fmla="*/ 325 w 700"/>
              <a:gd name="T59" fmla="*/ 381 h 681"/>
              <a:gd name="T60" fmla="*/ 250 w 700"/>
              <a:gd name="T61" fmla="*/ 456 h 681"/>
              <a:gd name="T62" fmla="*/ 250 w 700"/>
              <a:gd name="T63" fmla="*/ 631 h 681"/>
              <a:gd name="T64" fmla="*/ 147 w 700"/>
              <a:gd name="T65" fmla="*/ 631 h 681"/>
              <a:gd name="T66" fmla="*/ 100 w 700"/>
              <a:gd name="T67" fmla="*/ 578 h 681"/>
              <a:gd name="T68" fmla="*/ 100 w 700"/>
              <a:gd name="T69" fmla="*/ 258 h 681"/>
              <a:gd name="T70" fmla="*/ 335 w 700"/>
              <a:gd name="T71" fmla="*/ 62 h 681"/>
              <a:gd name="T72" fmla="*/ 367 w 700"/>
              <a:gd name="T73" fmla="*/ 62 h 681"/>
              <a:gd name="T74" fmla="*/ 600 w 700"/>
              <a:gd name="T75" fmla="*/ 257 h 681"/>
              <a:gd name="T76" fmla="*/ 600 w 700"/>
              <a:gd name="T77" fmla="*/ 578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00" h="681">
                <a:moveTo>
                  <a:pt x="690" y="268"/>
                </a:moveTo>
                <a:cubicBezTo>
                  <a:pt x="400" y="23"/>
                  <a:pt x="400" y="23"/>
                  <a:pt x="400" y="23"/>
                </a:cubicBezTo>
                <a:cubicBezTo>
                  <a:pt x="372" y="0"/>
                  <a:pt x="331" y="0"/>
                  <a:pt x="303" y="23"/>
                </a:cubicBezTo>
                <a:cubicBezTo>
                  <a:pt x="10" y="268"/>
                  <a:pt x="10" y="268"/>
                  <a:pt x="10" y="268"/>
                </a:cubicBezTo>
                <a:cubicBezTo>
                  <a:pt x="3" y="273"/>
                  <a:pt x="0" y="280"/>
                  <a:pt x="0" y="288"/>
                </a:cubicBezTo>
                <a:cubicBezTo>
                  <a:pt x="0" y="302"/>
                  <a:pt x="11" y="313"/>
                  <a:pt x="25" y="313"/>
                </a:cubicBezTo>
                <a:cubicBezTo>
                  <a:pt x="31" y="313"/>
                  <a:pt x="37" y="311"/>
                  <a:pt x="41" y="307"/>
                </a:cubicBezTo>
                <a:cubicBezTo>
                  <a:pt x="50" y="300"/>
                  <a:pt x="50" y="300"/>
                  <a:pt x="50" y="300"/>
                </a:cubicBezTo>
                <a:cubicBezTo>
                  <a:pt x="50" y="578"/>
                  <a:pt x="50" y="578"/>
                  <a:pt x="50" y="578"/>
                </a:cubicBezTo>
                <a:cubicBezTo>
                  <a:pt x="50" y="635"/>
                  <a:pt x="92" y="681"/>
                  <a:pt x="146" y="681"/>
                </a:cubicBezTo>
                <a:cubicBezTo>
                  <a:pt x="553" y="681"/>
                  <a:pt x="553" y="681"/>
                  <a:pt x="553" y="681"/>
                </a:cubicBezTo>
                <a:cubicBezTo>
                  <a:pt x="606" y="681"/>
                  <a:pt x="650" y="635"/>
                  <a:pt x="650" y="578"/>
                </a:cubicBezTo>
                <a:cubicBezTo>
                  <a:pt x="650" y="300"/>
                  <a:pt x="650" y="300"/>
                  <a:pt x="650" y="300"/>
                </a:cubicBezTo>
                <a:cubicBezTo>
                  <a:pt x="657" y="306"/>
                  <a:pt x="657" y="306"/>
                  <a:pt x="657" y="306"/>
                </a:cubicBezTo>
                <a:cubicBezTo>
                  <a:pt x="662" y="310"/>
                  <a:pt x="667" y="312"/>
                  <a:pt x="675" y="312"/>
                </a:cubicBezTo>
                <a:cubicBezTo>
                  <a:pt x="688" y="312"/>
                  <a:pt x="700" y="301"/>
                  <a:pt x="700" y="287"/>
                </a:cubicBezTo>
                <a:cubicBezTo>
                  <a:pt x="700" y="281"/>
                  <a:pt x="696" y="273"/>
                  <a:pt x="690" y="268"/>
                </a:cubicBezTo>
                <a:close/>
                <a:moveTo>
                  <a:pt x="300" y="631"/>
                </a:moveTo>
                <a:cubicBezTo>
                  <a:pt x="300" y="456"/>
                  <a:pt x="300" y="456"/>
                  <a:pt x="300" y="456"/>
                </a:cubicBezTo>
                <a:cubicBezTo>
                  <a:pt x="300" y="442"/>
                  <a:pt x="311" y="431"/>
                  <a:pt x="325" y="431"/>
                </a:cubicBezTo>
                <a:cubicBezTo>
                  <a:pt x="375" y="431"/>
                  <a:pt x="375" y="431"/>
                  <a:pt x="375" y="431"/>
                </a:cubicBezTo>
                <a:cubicBezTo>
                  <a:pt x="388" y="431"/>
                  <a:pt x="400" y="442"/>
                  <a:pt x="400" y="456"/>
                </a:cubicBezTo>
                <a:cubicBezTo>
                  <a:pt x="400" y="631"/>
                  <a:pt x="400" y="631"/>
                  <a:pt x="400" y="631"/>
                </a:cubicBezTo>
                <a:lnTo>
                  <a:pt x="300" y="631"/>
                </a:lnTo>
                <a:close/>
                <a:moveTo>
                  <a:pt x="600" y="578"/>
                </a:moveTo>
                <a:cubicBezTo>
                  <a:pt x="600" y="607"/>
                  <a:pt x="578" y="631"/>
                  <a:pt x="552" y="631"/>
                </a:cubicBezTo>
                <a:cubicBezTo>
                  <a:pt x="450" y="631"/>
                  <a:pt x="450" y="631"/>
                  <a:pt x="450" y="631"/>
                </a:cubicBezTo>
                <a:cubicBezTo>
                  <a:pt x="450" y="456"/>
                  <a:pt x="450" y="456"/>
                  <a:pt x="450" y="456"/>
                </a:cubicBezTo>
                <a:cubicBezTo>
                  <a:pt x="450" y="415"/>
                  <a:pt x="416" y="381"/>
                  <a:pt x="375" y="381"/>
                </a:cubicBezTo>
                <a:cubicBezTo>
                  <a:pt x="325" y="381"/>
                  <a:pt x="325" y="381"/>
                  <a:pt x="325" y="381"/>
                </a:cubicBezTo>
                <a:cubicBezTo>
                  <a:pt x="283" y="381"/>
                  <a:pt x="250" y="415"/>
                  <a:pt x="250" y="456"/>
                </a:cubicBezTo>
                <a:cubicBezTo>
                  <a:pt x="250" y="631"/>
                  <a:pt x="250" y="631"/>
                  <a:pt x="250" y="631"/>
                </a:cubicBezTo>
                <a:cubicBezTo>
                  <a:pt x="147" y="631"/>
                  <a:pt x="147" y="631"/>
                  <a:pt x="147" y="631"/>
                </a:cubicBezTo>
                <a:cubicBezTo>
                  <a:pt x="121" y="631"/>
                  <a:pt x="100" y="607"/>
                  <a:pt x="100" y="578"/>
                </a:cubicBezTo>
                <a:cubicBezTo>
                  <a:pt x="100" y="258"/>
                  <a:pt x="100" y="258"/>
                  <a:pt x="100" y="258"/>
                </a:cubicBezTo>
                <a:cubicBezTo>
                  <a:pt x="335" y="62"/>
                  <a:pt x="335" y="62"/>
                  <a:pt x="335" y="62"/>
                </a:cubicBezTo>
                <a:cubicBezTo>
                  <a:pt x="343" y="55"/>
                  <a:pt x="357" y="55"/>
                  <a:pt x="367" y="62"/>
                </a:cubicBezTo>
                <a:cubicBezTo>
                  <a:pt x="600" y="257"/>
                  <a:pt x="600" y="257"/>
                  <a:pt x="600" y="257"/>
                </a:cubicBezTo>
                <a:cubicBezTo>
                  <a:pt x="600" y="578"/>
                  <a:pt x="600" y="578"/>
                  <a:pt x="600" y="578"/>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汉仪旗黑-45S" panose="00020600040101010101" pitchFamily="18" charset="-122"/>
              <a:sym typeface="汉仪旗黑-45S" panose="00020600040101010101" pitchFamily="18" charset="-122"/>
            </a:endParaRPr>
          </a:p>
        </p:txBody>
      </p:sp>
      <p:sp>
        <p:nvSpPr>
          <p:cNvPr id="58" name="文本框 57"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6204674" y="3059862"/>
            <a:ext cx="1818640" cy="337185"/>
          </a:xfrm>
          <a:prstGeom prst="rect">
            <a:avLst/>
          </a:prstGeom>
          <a:noFill/>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srgbClr val="31809F"/>
                </a:solidFill>
                <a:effectLst/>
                <a:uLnTx/>
                <a:uFillTx/>
                <a:latin typeface="汉仪旗黑-45S" panose="00020600040101010101" pitchFamily="18" charset="-122"/>
                <a:ea typeface="+mj-ea"/>
                <a:cs typeface="+mn-cs"/>
                <a:sym typeface="汉仪旗黑-45S" panose="00020600040101010101" pitchFamily="18" charset="-122"/>
              </a:rPr>
              <a:t>创新能力提升工程</a:t>
            </a:r>
            <a:endParaRPr kumimoji="0" lang="zh-CN" altLang="en-US" sz="1600" b="1" i="0" u="none" strike="noStrike" kern="1200" cap="none" spc="0" normalizeH="0" baseline="0" noProof="0">
              <a:ln>
                <a:noFill/>
              </a:ln>
              <a:solidFill>
                <a:srgbClr val="31809F"/>
              </a:solidFill>
              <a:effectLst/>
              <a:uLnTx/>
              <a:uFillTx/>
              <a:latin typeface="汉仪旗黑-45S" panose="00020600040101010101" pitchFamily="18" charset="-122"/>
              <a:ea typeface="+mj-ea"/>
              <a:cs typeface="+mn-cs"/>
              <a:sym typeface="汉仪旗黑-45S" panose="00020600040101010101" pitchFamily="18" charset="-122"/>
            </a:endParaRPr>
          </a:p>
        </p:txBody>
      </p:sp>
      <p:sp>
        <p:nvSpPr>
          <p:cNvPr id="59" name="文本框 58"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904946" y="3049352"/>
            <a:ext cx="2023110" cy="337185"/>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srgbClr val="31809F"/>
                </a:solidFill>
                <a:effectLst/>
                <a:uLnTx/>
                <a:uFillTx/>
                <a:latin typeface="汉仪旗黑-45S" panose="00020600040101010101" pitchFamily="18" charset="-122"/>
                <a:ea typeface="+mj-ea"/>
                <a:cs typeface="+mn-cs"/>
                <a:sym typeface="汉仪旗黑-45S" panose="00020600040101010101" pitchFamily="18" charset="-122"/>
              </a:rPr>
              <a:t>贷款风险补偿和贴息</a:t>
            </a:r>
            <a:endParaRPr kumimoji="0" lang="zh-CN" altLang="en-US" sz="1600" b="1" i="0" u="none" strike="noStrike" kern="1200" cap="none" spc="0" normalizeH="0" baseline="0" noProof="0">
              <a:ln>
                <a:noFill/>
              </a:ln>
              <a:solidFill>
                <a:srgbClr val="31809F"/>
              </a:solidFill>
              <a:effectLst/>
              <a:uLnTx/>
              <a:uFillTx/>
              <a:latin typeface="汉仪旗黑-45S" panose="00020600040101010101" pitchFamily="18" charset="-122"/>
              <a:ea typeface="+mj-ea"/>
              <a:cs typeface="+mn-cs"/>
              <a:sym typeface="汉仪旗黑-45S" panose="00020600040101010101" pitchFamily="18" charset="-122"/>
            </a:endParaRPr>
          </a:p>
        </p:txBody>
      </p:sp>
      <p:sp>
        <p:nvSpPr>
          <p:cNvPr id="60" name="文本框 59"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6215945" y="1273104"/>
            <a:ext cx="2840990" cy="583565"/>
          </a:xfrm>
          <a:prstGeom prst="rect">
            <a:avLst/>
          </a:prstGeom>
          <a:noFill/>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srgbClr val="31809F"/>
                </a:solidFill>
                <a:effectLst/>
                <a:uLnTx/>
                <a:uFillTx/>
                <a:latin typeface="汉仪旗黑-45S" panose="00020600040101010101" pitchFamily="18" charset="-122"/>
                <a:ea typeface="+mj-ea"/>
                <a:cs typeface="+mn-cs"/>
                <a:sym typeface="汉仪旗黑-45S" panose="00020600040101010101" pitchFamily="18" charset="-122"/>
              </a:rPr>
              <a:t>中国创新创业大赛暨山东省</a:t>
            </a:r>
            <a:endParaRPr kumimoji="0" lang="zh-CN" altLang="en-US" sz="1600" b="1" i="0" u="none" strike="noStrike" kern="1200" cap="none" spc="0" normalizeH="0" baseline="0" noProof="0">
              <a:ln>
                <a:noFill/>
              </a:ln>
              <a:solidFill>
                <a:srgbClr val="31809F"/>
              </a:solidFill>
              <a:effectLst/>
              <a:uLnTx/>
              <a:uFillTx/>
              <a:latin typeface="汉仪旗黑-45S" panose="00020600040101010101" pitchFamily="18" charset="-122"/>
              <a:ea typeface="+mj-ea"/>
              <a:cs typeface="+mn-cs"/>
              <a:sym typeface="汉仪旗黑-45S" panose="00020600040101010101" pitchFamily="18" charset="-122"/>
            </a:endParaRPr>
          </a:p>
          <a:p>
            <a:pPr marL="0" marR="0" lvl="0" indent="0" defTabSz="457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srgbClr val="31809F"/>
                </a:solidFill>
                <a:effectLst/>
                <a:uLnTx/>
                <a:uFillTx/>
                <a:latin typeface="汉仪旗黑-45S" panose="00020600040101010101" pitchFamily="18" charset="-122"/>
                <a:ea typeface="+mj-ea"/>
                <a:cs typeface="+mn-cs"/>
                <a:sym typeface="汉仪旗黑-45S" panose="00020600040101010101" pitchFamily="18" charset="-122"/>
              </a:rPr>
              <a:t>中小微企业创新竞技行动计划</a:t>
            </a:r>
            <a:endParaRPr kumimoji="0" lang="zh-CN" altLang="en-US" sz="1600" b="1" i="0" u="none" strike="noStrike" kern="1200" cap="none" spc="0" normalizeH="0" baseline="0" noProof="0">
              <a:ln>
                <a:noFill/>
              </a:ln>
              <a:solidFill>
                <a:srgbClr val="31809F"/>
              </a:solidFill>
              <a:effectLst/>
              <a:uLnTx/>
              <a:uFillTx/>
              <a:latin typeface="汉仪旗黑-45S" panose="00020600040101010101" pitchFamily="18" charset="-122"/>
              <a:ea typeface="+mj-ea"/>
              <a:cs typeface="+mn-cs"/>
              <a:sym typeface="汉仪旗黑-45S" panose="00020600040101010101" pitchFamily="18" charset="-122"/>
            </a:endParaRPr>
          </a:p>
        </p:txBody>
      </p:sp>
      <p:sp>
        <p:nvSpPr>
          <p:cNvPr id="61" name="矩形 60"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6215945" y="1875127"/>
            <a:ext cx="2611273" cy="645160"/>
          </a:xfrm>
          <a:prstGeom prst="rect">
            <a:avLst/>
          </a:prstGeom>
        </p:spPr>
        <p:txBody>
          <a:bodyPr wrap="square">
            <a:spAutoFit/>
          </a:bodyPr>
          <a:lstStyle/>
          <a:p>
            <a:pPr marL="0" marR="0" lvl="0" indent="0" defTabSz="685800" rtl="0" eaLnBrk="1" fontAlgn="base"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获得优秀资格将给予不超过</a:t>
            </a:r>
            <a:r>
              <a:rPr kumimoji="0" lang="en-US" alt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100</a:t>
            </a: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万奖补和政策支持</a:t>
            </a:r>
            <a:endPar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p:txBody>
      </p:sp>
      <p:sp>
        <p:nvSpPr>
          <p:cNvPr id="62" name="矩形 61"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6215945" y="3457065"/>
            <a:ext cx="2611273" cy="922020"/>
          </a:xfrm>
          <a:prstGeom prst="rect">
            <a:avLst/>
          </a:prstGeom>
        </p:spPr>
        <p:txBody>
          <a:bodyPr wrap="square">
            <a:spAutoFit/>
          </a:bodyPr>
          <a:lstStyle/>
          <a:p>
            <a:pPr marL="0" marR="0" lvl="0" indent="0" defTabSz="685800" rtl="0" eaLnBrk="1" fontAlgn="base"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对企业与大专院校、科研院所和新型研发机构开展的产学研合作项目给予一定的资金支持</a:t>
            </a:r>
            <a:r>
              <a:rPr kumimoji="0" lang="en-US" alt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 </a:t>
            </a:r>
            <a:endParaRPr kumimoji="0" lang="en-US" alt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p:txBody>
      </p:sp>
      <p:sp>
        <p:nvSpPr>
          <p:cNvPr id="63" name="文本框 62"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87066" y="1273104"/>
            <a:ext cx="2840990" cy="583565"/>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srgbClr val="31809F"/>
                </a:solidFill>
                <a:effectLst/>
                <a:uLnTx/>
                <a:uFillTx/>
                <a:latin typeface="汉仪旗黑-45S" panose="00020600040101010101" pitchFamily="18" charset="-122"/>
                <a:ea typeface="+mj-ea"/>
                <a:cs typeface="+mn-cs"/>
                <a:sym typeface="汉仪旗黑-45S" panose="00020600040101010101" pitchFamily="18" charset="-122"/>
              </a:rPr>
              <a:t>延长高新技术企业和</a:t>
            </a:r>
            <a:endParaRPr kumimoji="0" lang="zh-CN" altLang="en-US" sz="1600" b="1" i="0" u="none" strike="noStrike" kern="1200" cap="none" spc="0" normalizeH="0" baseline="0" noProof="0">
              <a:ln>
                <a:noFill/>
              </a:ln>
              <a:solidFill>
                <a:srgbClr val="31809F"/>
              </a:solidFill>
              <a:effectLst/>
              <a:uLnTx/>
              <a:uFillTx/>
              <a:latin typeface="汉仪旗黑-45S" panose="00020600040101010101" pitchFamily="18" charset="-122"/>
              <a:ea typeface="+mj-ea"/>
              <a:cs typeface="+mn-cs"/>
              <a:sym typeface="汉仪旗黑-45S" panose="00020600040101010101" pitchFamily="18" charset="-122"/>
            </a:endParaRPr>
          </a:p>
          <a:p>
            <a:pPr marL="0" marR="0" lvl="0" indent="0" algn="r" defTabSz="457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srgbClr val="31809F"/>
                </a:solidFill>
                <a:effectLst/>
                <a:uLnTx/>
                <a:uFillTx/>
                <a:latin typeface="汉仪旗黑-45S" panose="00020600040101010101" pitchFamily="18" charset="-122"/>
                <a:ea typeface="+mj-ea"/>
                <a:cs typeface="+mn-cs"/>
                <a:sym typeface="汉仪旗黑-45S" panose="00020600040101010101" pitchFamily="18" charset="-122"/>
              </a:rPr>
              <a:t>科技型中小企业亏损结转年限</a:t>
            </a:r>
            <a:endParaRPr kumimoji="0" lang="zh-CN" altLang="en-US" sz="1600" b="1" i="0" u="none" strike="noStrike" kern="1200" cap="none" spc="0" normalizeH="0" baseline="0" noProof="0">
              <a:ln>
                <a:noFill/>
              </a:ln>
              <a:solidFill>
                <a:srgbClr val="31809F"/>
              </a:solidFill>
              <a:effectLst/>
              <a:uLnTx/>
              <a:uFillTx/>
              <a:latin typeface="汉仪旗黑-45S" panose="00020600040101010101" pitchFamily="18" charset="-122"/>
              <a:ea typeface="+mj-ea"/>
              <a:cs typeface="+mn-cs"/>
              <a:sym typeface="汉仪旗黑-45S" panose="00020600040101010101" pitchFamily="18" charset="-122"/>
            </a:endParaRPr>
          </a:p>
        </p:txBody>
      </p:sp>
      <p:sp>
        <p:nvSpPr>
          <p:cNvPr id="64" name="矩形 63"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201848" y="1858617"/>
            <a:ext cx="2611273" cy="645160"/>
          </a:xfrm>
          <a:prstGeom prst="rect">
            <a:avLst/>
          </a:prstGeom>
        </p:spPr>
        <p:txBody>
          <a:bodyPr wrap="square">
            <a:spAutoFit/>
          </a:bodyPr>
          <a:lstStyle/>
          <a:p>
            <a:pPr marL="0" marR="0" lvl="0" indent="0" algn="l" defTabSz="685800" rtl="0" eaLnBrk="1" fontAlgn="base"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将科技型中小企业的亏损结转年限由</a:t>
            </a:r>
            <a:r>
              <a:rPr kumimoji="0" lang="en-US" alt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5</a:t>
            </a: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年延迟至</a:t>
            </a:r>
            <a:r>
              <a:rPr kumimoji="0" lang="en-US" altLang="zh-CN" sz="1200" b="0"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10</a:t>
            </a:r>
            <a:r>
              <a:rPr kumimoji="0" lang="zh-CN" altLang="en-US" sz="1200" b="0"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年</a:t>
            </a:r>
            <a:r>
              <a:rPr kumimoji="0" lang="en-US" alt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 </a:t>
            </a:r>
            <a:endParaRPr kumimoji="0" lang="en-US" alt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p:txBody>
      </p:sp>
      <p:sp>
        <p:nvSpPr>
          <p:cNvPr id="65" name="矩形 64"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354248" y="3457065"/>
            <a:ext cx="2611273" cy="1198880"/>
          </a:xfrm>
          <a:prstGeom prst="rect">
            <a:avLst/>
          </a:prstGeom>
        </p:spPr>
        <p:txBody>
          <a:bodyPr wrap="square">
            <a:spAutoFit/>
          </a:bodyPr>
          <a:lstStyle/>
          <a:p>
            <a:pPr marL="0" marR="0" lvl="0" indent="0" algn="l" defTabSz="685800" rtl="0" eaLnBrk="1" fontAlgn="base"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承担合作银行贷款相应不良本金损失，为企业贷款提供支持</a:t>
            </a:r>
            <a:endPar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a:p>
            <a:pPr marL="0" marR="0" lvl="0" indent="0" algn="l" defTabSz="685800" rtl="0" eaLnBrk="1" fontAlgn="base"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科技成果转化贷款给予一定比例的一次性利息补贴</a:t>
            </a:r>
            <a:r>
              <a:rPr kumimoji="0" lang="en-US" alt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 </a:t>
            </a:r>
            <a:endParaRPr kumimoji="0" lang="en-US" alt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椭圆 22"/>
          <p:cNvSpPr/>
          <p:nvPr/>
        </p:nvSpPr>
        <p:spPr>
          <a:xfrm>
            <a:off x="3142254" y="1336768"/>
            <a:ext cx="2859491" cy="2859491"/>
          </a:xfrm>
          <a:prstGeom prst="ellipse">
            <a:avLst/>
          </a:prstGeom>
          <a:noFill/>
          <a:ln>
            <a:solidFill>
              <a:schemeClr val="accent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旗黑-45S" panose="00020600040101010101" pitchFamily="18" charset="-122"/>
              <a:sym typeface="汉仪旗黑-45S" panose="00020600040101010101" pitchFamily="18" charset="-122"/>
            </a:endParaRPr>
          </a:p>
        </p:txBody>
      </p:sp>
      <p:sp>
        <p:nvSpPr>
          <p:cNvPr id="29" name="椭圆 28"/>
          <p:cNvSpPr/>
          <p:nvPr/>
        </p:nvSpPr>
        <p:spPr>
          <a:xfrm>
            <a:off x="2965167" y="1154245"/>
            <a:ext cx="3213665" cy="3224537"/>
          </a:xfrm>
          <a:prstGeom prst="ellipse">
            <a:avLst/>
          </a:prstGeom>
          <a:noFill/>
          <a:ln>
            <a:solidFill>
              <a:schemeClr val="accent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旗黑-45S" panose="00020600040101010101" pitchFamily="18" charset="-122"/>
              <a:sym typeface="汉仪旗黑-45S" panose="00020600040101010101" pitchFamily="18" charset="-122"/>
            </a:endParaRPr>
          </a:p>
        </p:txBody>
      </p:sp>
      <p:grpSp>
        <p:nvGrpSpPr>
          <p:cNvPr id="33" name="组合 32"/>
          <p:cNvGrpSpPr/>
          <p:nvPr/>
        </p:nvGrpSpPr>
        <p:grpSpPr>
          <a:xfrm>
            <a:off x="3309343" y="1503857"/>
            <a:ext cx="2525313" cy="2525313"/>
            <a:chOff x="315157" y="1439847"/>
            <a:chExt cx="2263806" cy="2263806"/>
          </a:xfrm>
        </p:grpSpPr>
        <p:sp>
          <p:nvSpPr>
            <p:cNvPr id="38" name="圆: 空心 37"/>
            <p:cNvSpPr/>
            <p:nvPr/>
          </p:nvSpPr>
          <p:spPr>
            <a:xfrm>
              <a:off x="315157" y="1439847"/>
              <a:ext cx="2263806" cy="2263806"/>
            </a:xfrm>
            <a:prstGeom prst="donut">
              <a:avLst>
                <a:gd name="adj" fmla="val 6250"/>
              </a:avLst>
            </a:prstGeom>
            <a:noFill/>
            <a:ln>
              <a:solidFill>
                <a:schemeClr val="accent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旗黑-45S" panose="00020600040101010101" pitchFamily="18" charset="-122"/>
                <a:sym typeface="汉仪旗黑-45S" panose="00020600040101010101" pitchFamily="18" charset="-122"/>
              </a:endParaRPr>
            </a:p>
          </p:txBody>
        </p:sp>
        <p:sp>
          <p:nvSpPr>
            <p:cNvPr id="39" name="圆: 空心 38"/>
            <p:cNvSpPr/>
            <p:nvPr/>
          </p:nvSpPr>
          <p:spPr>
            <a:xfrm>
              <a:off x="598133" y="1722823"/>
              <a:ext cx="1697854" cy="1697854"/>
            </a:xfrm>
            <a:prstGeom prst="donut">
              <a:avLst>
                <a:gd name="adj" fmla="val 8333"/>
              </a:avLst>
            </a:prstGeom>
            <a:noFill/>
            <a:ln>
              <a:solidFill>
                <a:schemeClr val="accent1">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旗黑-45S" panose="00020600040101010101" pitchFamily="18" charset="-122"/>
                <a:sym typeface="汉仪旗黑-45S" panose="00020600040101010101" pitchFamily="18" charset="-122"/>
              </a:endParaRPr>
            </a:p>
          </p:txBody>
        </p:sp>
        <p:sp>
          <p:nvSpPr>
            <p:cNvPr id="40" name="圆: 空心 39"/>
            <p:cNvSpPr/>
            <p:nvPr/>
          </p:nvSpPr>
          <p:spPr>
            <a:xfrm>
              <a:off x="881108" y="2005799"/>
              <a:ext cx="1131904" cy="1131903"/>
            </a:xfrm>
            <a:prstGeom prst="donut">
              <a:avLst>
                <a:gd name="adj" fmla="val 12500"/>
              </a:avLst>
            </a:prstGeom>
            <a:noFill/>
            <a:ln>
              <a:solidFill>
                <a:schemeClr val="accent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旗黑-45S" panose="00020600040101010101" pitchFamily="18" charset="-122"/>
                <a:sym typeface="汉仪旗黑-45S" panose="00020600040101010101" pitchFamily="18" charset="-122"/>
              </a:endParaRPr>
            </a:p>
          </p:txBody>
        </p:sp>
        <p:sp>
          <p:nvSpPr>
            <p:cNvPr id="41" name="圆: 空心 40"/>
            <p:cNvSpPr/>
            <p:nvPr/>
          </p:nvSpPr>
          <p:spPr>
            <a:xfrm>
              <a:off x="1164084" y="2288774"/>
              <a:ext cx="565952" cy="565952"/>
            </a:xfrm>
            <a:prstGeom prst="donut">
              <a:avLst>
                <a:gd name="adj" fmla="val 25000"/>
              </a:avLst>
            </a:prstGeom>
            <a:noFill/>
            <a:ln>
              <a:solidFill>
                <a:schemeClr val="accent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旗黑-45S" panose="00020600040101010101" pitchFamily="18" charset="-122"/>
                <a:sym typeface="汉仪旗黑-45S" panose="00020600040101010101" pitchFamily="18" charset="-122"/>
              </a:endParaRPr>
            </a:p>
          </p:txBody>
        </p:sp>
      </p:grpSp>
      <p:sp>
        <p:nvSpPr>
          <p:cNvPr id="45" name="椭圆 44"/>
          <p:cNvSpPr/>
          <p:nvPr/>
        </p:nvSpPr>
        <p:spPr>
          <a:xfrm>
            <a:off x="3664113" y="1858627"/>
            <a:ext cx="1815774" cy="1815774"/>
          </a:xfrm>
          <a:prstGeom prst="ellipse">
            <a:avLst/>
          </a:prstGeom>
          <a:solidFill>
            <a:srgbClr val="77BA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旗黑-45S" panose="00020600040101010101" pitchFamily="18" charset="-122"/>
              <a:sym typeface="汉仪旗黑-45S" panose="00020600040101010101" pitchFamily="18" charset="-122"/>
            </a:endParaRPr>
          </a:p>
        </p:txBody>
      </p:sp>
      <p:sp>
        <p:nvSpPr>
          <p:cNvPr id="46" name="椭圆 45"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p:nvPr/>
        </p:nvSpPr>
        <p:spPr>
          <a:xfrm>
            <a:off x="3430665" y="3522523"/>
            <a:ext cx="457200" cy="457200"/>
          </a:xfrm>
          <a:prstGeom prst="ellipse">
            <a:avLst/>
          </a:prstGeom>
          <a:solidFill>
            <a:srgbClr val="318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旗黑-45S" panose="00020600040101010101" pitchFamily="18" charset="-122"/>
              <a:sym typeface="汉仪旗黑-45S" panose="00020600040101010101" pitchFamily="18" charset="-122"/>
            </a:endParaRPr>
          </a:p>
        </p:txBody>
      </p:sp>
      <p:sp>
        <p:nvSpPr>
          <p:cNvPr id="47" name="Freeform 5"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a:spLocks noEditPoints="1"/>
          </p:cNvSpPr>
          <p:nvPr/>
        </p:nvSpPr>
        <p:spPr bwMode="auto">
          <a:xfrm>
            <a:off x="3547169" y="3643280"/>
            <a:ext cx="224192" cy="215687"/>
          </a:xfrm>
          <a:custGeom>
            <a:avLst/>
            <a:gdLst>
              <a:gd name="T0" fmla="*/ 550 w 675"/>
              <a:gd name="T1" fmla="*/ 125 h 650"/>
              <a:gd name="T2" fmla="*/ 488 w 675"/>
              <a:gd name="T3" fmla="*/ 125 h 650"/>
              <a:gd name="T4" fmla="*/ 488 w 675"/>
              <a:gd name="T5" fmla="*/ 75 h 650"/>
              <a:gd name="T6" fmla="*/ 413 w 675"/>
              <a:gd name="T7" fmla="*/ 0 h 650"/>
              <a:gd name="T8" fmla="*/ 262 w 675"/>
              <a:gd name="T9" fmla="*/ 0 h 650"/>
              <a:gd name="T10" fmla="*/ 187 w 675"/>
              <a:gd name="T11" fmla="*/ 75 h 650"/>
              <a:gd name="T12" fmla="*/ 187 w 675"/>
              <a:gd name="T13" fmla="*/ 125 h 650"/>
              <a:gd name="T14" fmla="*/ 125 w 675"/>
              <a:gd name="T15" fmla="*/ 125 h 650"/>
              <a:gd name="T16" fmla="*/ 0 w 675"/>
              <a:gd name="T17" fmla="*/ 250 h 650"/>
              <a:gd name="T18" fmla="*/ 0 w 675"/>
              <a:gd name="T19" fmla="*/ 525 h 650"/>
              <a:gd name="T20" fmla="*/ 125 w 675"/>
              <a:gd name="T21" fmla="*/ 650 h 650"/>
              <a:gd name="T22" fmla="*/ 550 w 675"/>
              <a:gd name="T23" fmla="*/ 650 h 650"/>
              <a:gd name="T24" fmla="*/ 675 w 675"/>
              <a:gd name="T25" fmla="*/ 525 h 650"/>
              <a:gd name="T26" fmla="*/ 675 w 675"/>
              <a:gd name="T27" fmla="*/ 250 h 650"/>
              <a:gd name="T28" fmla="*/ 550 w 675"/>
              <a:gd name="T29" fmla="*/ 125 h 650"/>
              <a:gd name="T30" fmla="*/ 237 w 675"/>
              <a:gd name="T31" fmla="*/ 75 h 650"/>
              <a:gd name="T32" fmla="*/ 262 w 675"/>
              <a:gd name="T33" fmla="*/ 50 h 650"/>
              <a:gd name="T34" fmla="*/ 413 w 675"/>
              <a:gd name="T35" fmla="*/ 50 h 650"/>
              <a:gd name="T36" fmla="*/ 438 w 675"/>
              <a:gd name="T37" fmla="*/ 75 h 650"/>
              <a:gd name="T38" fmla="*/ 438 w 675"/>
              <a:gd name="T39" fmla="*/ 125 h 650"/>
              <a:gd name="T40" fmla="*/ 237 w 675"/>
              <a:gd name="T41" fmla="*/ 125 h 650"/>
              <a:gd name="T42" fmla="*/ 237 w 675"/>
              <a:gd name="T43" fmla="*/ 75 h 650"/>
              <a:gd name="T44" fmla="*/ 125 w 675"/>
              <a:gd name="T45" fmla="*/ 175 h 650"/>
              <a:gd name="T46" fmla="*/ 550 w 675"/>
              <a:gd name="T47" fmla="*/ 175 h 650"/>
              <a:gd name="T48" fmla="*/ 625 w 675"/>
              <a:gd name="T49" fmla="*/ 250 h 650"/>
              <a:gd name="T50" fmla="*/ 625 w 675"/>
              <a:gd name="T51" fmla="*/ 275 h 650"/>
              <a:gd name="T52" fmla="*/ 50 w 675"/>
              <a:gd name="T53" fmla="*/ 275 h 650"/>
              <a:gd name="T54" fmla="*/ 50 w 675"/>
              <a:gd name="T55" fmla="*/ 250 h 650"/>
              <a:gd name="T56" fmla="*/ 125 w 675"/>
              <a:gd name="T57" fmla="*/ 175 h 650"/>
              <a:gd name="T58" fmla="*/ 381 w 675"/>
              <a:gd name="T59" fmla="*/ 325 h 650"/>
              <a:gd name="T60" fmla="*/ 338 w 675"/>
              <a:gd name="T61" fmla="*/ 350 h 650"/>
              <a:gd name="T62" fmla="*/ 294 w 675"/>
              <a:gd name="T63" fmla="*/ 325 h 650"/>
              <a:gd name="T64" fmla="*/ 381 w 675"/>
              <a:gd name="T65" fmla="*/ 325 h 650"/>
              <a:gd name="T66" fmla="*/ 550 w 675"/>
              <a:gd name="T67" fmla="*/ 600 h 650"/>
              <a:gd name="T68" fmla="*/ 125 w 675"/>
              <a:gd name="T69" fmla="*/ 600 h 650"/>
              <a:gd name="T70" fmla="*/ 50 w 675"/>
              <a:gd name="T71" fmla="*/ 525 h 650"/>
              <a:gd name="T72" fmla="*/ 50 w 675"/>
              <a:gd name="T73" fmla="*/ 325 h 650"/>
              <a:gd name="T74" fmla="*/ 241 w 675"/>
              <a:gd name="T75" fmla="*/ 325 h 650"/>
              <a:gd name="T76" fmla="*/ 338 w 675"/>
              <a:gd name="T77" fmla="*/ 400 h 650"/>
              <a:gd name="T78" fmla="*/ 434 w 675"/>
              <a:gd name="T79" fmla="*/ 325 h 650"/>
              <a:gd name="T80" fmla="*/ 625 w 675"/>
              <a:gd name="T81" fmla="*/ 325 h 650"/>
              <a:gd name="T82" fmla="*/ 625 w 675"/>
              <a:gd name="T83" fmla="*/ 525 h 650"/>
              <a:gd name="T84" fmla="*/ 550 w 675"/>
              <a:gd name="T85" fmla="*/ 60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75" h="650">
                <a:moveTo>
                  <a:pt x="550" y="125"/>
                </a:moveTo>
                <a:cubicBezTo>
                  <a:pt x="488" y="125"/>
                  <a:pt x="488" y="125"/>
                  <a:pt x="488" y="125"/>
                </a:cubicBezTo>
                <a:cubicBezTo>
                  <a:pt x="488" y="75"/>
                  <a:pt x="488" y="75"/>
                  <a:pt x="488" y="75"/>
                </a:cubicBezTo>
                <a:cubicBezTo>
                  <a:pt x="488" y="34"/>
                  <a:pt x="454" y="0"/>
                  <a:pt x="413" y="0"/>
                </a:cubicBezTo>
                <a:cubicBezTo>
                  <a:pt x="262" y="0"/>
                  <a:pt x="262" y="0"/>
                  <a:pt x="262" y="0"/>
                </a:cubicBezTo>
                <a:cubicBezTo>
                  <a:pt x="221" y="0"/>
                  <a:pt x="187" y="34"/>
                  <a:pt x="187" y="75"/>
                </a:cubicBezTo>
                <a:cubicBezTo>
                  <a:pt x="187" y="125"/>
                  <a:pt x="187" y="125"/>
                  <a:pt x="187" y="125"/>
                </a:cubicBezTo>
                <a:cubicBezTo>
                  <a:pt x="125" y="125"/>
                  <a:pt x="125" y="125"/>
                  <a:pt x="125" y="125"/>
                </a:cubicBezTo>
                <a:cubicBezTo>
                  <a:pt x="56" y="125"/>
                  <a:pt x="0" y="181"/>
                  <a:pt x="0" y="250"/>
                </a:cubicBezTo>
                <a:cubicBezTo>
                  <a:pt x="0" y="525"/>
                  <a:pt x="0" y="525"/>
                  <a:pt x="0" y="525"/>
                </a:cubicBezTo>
                <a:cubicBezTo>
                  <a:pt x="0" y="594"/>
                  <a:pt x="56" y="650"/>
                  <a:pt x="125" y="650"/>
                </a:cubicBezTo>
                <a:cubicBezTo>
                  <a:pt x="550" y="650"/>
                  <a:pt x="550" y="650"/>
                  <a:pt x="550" y="650"/>
                </a:cubicBezTo>
                <a:cubicBezTo>
                  <a:pt x="619" y="650"/>
                  <a:pt x="675" y="594"/>
                  <a:pt x="675" y="525"/>
                </a:cubicBezTo>
                <a:cubicBezTo>
                  <a:pt x="675" y="250"/>
                  <a:pt x="675" y="250"/>
                  <a:pt x="675" y="250"/>
                </a:cubicBezTo>
                <a:cubicBezTo>
                  <a:pt x="675" y="181"/>
                  <a:pt x="619" y="125"/>
                  <a:pt x="550" y="125"/>
                </a:cubicBezTo>
                <a:close/>
                <a:moveTo>
                  <a:pt x="237" y="75"/>
                </a:moveTo>
                <a:cubicBezTo>
                  <a:pt x="237" y="61"/>
                  <a:pt x="249" y="50"/>
                  <a:pt x="262" y="50"/>
                </a:cubicBezTo>
                <a:cubicBezTo>
                  <a:pt x="413" y="50"/>
                  <a:pt x="413" y="50"/>
                  <a:pt x="413" y="50"/>
                </a:cubicBezTo>
                <a:cubicBezTo>
                  <a:pt x="426" y="50"/>
                  <a:pt x="438" y="61"/>
                  <a:pt x="438" y="75"/>
                </a:cubicBezTo>
                <a:cubicBezTo>
                  <a:pt x="438" y="125"/>
                  <a:pt x="438" y="125"/>
                  <a:pt x="438" y="125"/>
                </a:cubicBezTo>
                <a:cubicBezTo>
                  <a:pt x="237" y="125"/>
                  <a:pt x="237" y="125"/>
                  <a:pt x="237" y="125"/>
                </a:cubicBezTo>
                <a:lnTo>
                  <a:pt x="237" y="75"/>
                </a:lnTo>
                <a:close/>
                <a:moveTo>
                  <a:pt x="125" y="175"/>
                </a:moveTo>
                <a:cubicBezTo>
                  <a:pt x="550" y="175"/>
                  <a:pt x="550" y="175"/>
                  <a:pt x="550" y="175"/>
                </a:cubicBezTo>
                <a:cubicBezTo>
                  <a:pt x="591" y="175"/>
                  <a:pt x="625" y="209"/>
                  <a:pt x="625" y="250"/>
                </a:cubicBezTo>
                <a:cubicBezTo>
                  <a:pt x="625" y="275"/>
                  <a:pt x="625" y="275"/>
                  <a:pt x="625" y="275"/>
                </a:cubicBezTo>
                <a:cubicBezTo>
                  <a:pt x="50" y="275"/>
                  <a:pt x="50" y="275"/>
                  <a:pt x="50" y="275"/>
                </a:cubicBezTo>
                <a:cubicBezTo>
                  <a:pt x="50" y="250"/>
                  <a:pt x="50" y="250"/>
                  <a:pt x="50" y="250"/>
                </a:cubicBezTo>
                <a:cubicBezTo>
                  <a:pt x="50" y="209"/>
                  <a:pt x="84" y="175"/>
                  <a:pt x="125" y="175"/>
                </a:cubicBezTo>
                <a:close/>
                <a:moveTo>
                  <a:pt x="381" y="325"/>
                </a:moveTo>
                <a:cubicBezTo>
                  <a:pt x="372" y="340"/>
                  <a:pt x="356" y="350"/>
                  <a:pt x="338" y="350"/>
                </a:cubicBezTo>
                <a:cubicBezTo>
                  <a:pt x="319" y="350"/>
                  <a:pt x="303" y="340"/>
                  <a:pt x="294" y="325"/>
                </a:cubicBezTo>
                <a:lnTo>
                  <a:pt x="381" y="325"/>
                </a:lnTo>
                <a:close/>
                <a:moveTo>
                  <a:pt x="550" y="600"/>
                </a:moveTo>
                <a:cubicBezTo>
                  <a:pt x="125" y="600"/>
                  <a:pt x="125" y="600"/>
                  <a:pt x="125" y="600"/>
                </a:cubicBezTo>
                <a:cubicBezTo>
                  <a:pt x="84" y="600"/>
                  <a:pt x="50" y="566"/>
                  <a:pt x="50" y="525"/>
                </a:cubicBezTo>
                <a:cubicBezTo>
                  <a:pt x="50" y="325"/>
                  <a:pt x="50" y="325"/>
                  <a:pt x="50" y="325"/>
                </a:cubicBezTo>
                <a:cubicBezTo>
                  <a:pt x="241" y="325"/>
                  <a:pt x="241" y="325"/>
                  <a:pt x="241" y="325"/>
                </a:cubicBezTo>
                <a:cubicBezTo>
                  <a:pt x="252" y="368"/>
                  <a:pt x="291" y="400"/>
                  <a:pt x="338" y="400"/>
                </a:cubicBezTo>
                <a:cubicBezTo>
                  <a:pt x="384" y="400"/>
                  <a:pt x="422" y="368"/>
                  <a:pt x="434" y="325"/>
                </a:cubicBezTo>
                <a:cubicBezTo>
                  <a:pt x="625" y="325"/>
                  <a:pt x="625" y="325"/>
                  <a:pt x="625" y="325"/>
                </a:cubicBezTo>
                <a:cubicBezTo>
                  <a:pt x="625" y="525"/>
                  <a:pt x="625" y="525"/>
                  <a:pt x="625" y="525"/>
                </a:cubicBezTo>
                <a:cubicBezTo>
                  <a:pt x="625" y="566"/>
                  <a:pt x="591" y="600"/>
                  <a:pt x="550" y="60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汉仪旗黑-45S" panose="00020600040101010101" pitchFamily="18" charset="-122"/>
              <a:sym typeface="汉仪旗黑-45S" panose="00020600040101010101" pitchFamily="18" charset="-122"/>
            </a:endParaRPr>
          </a:p>
        </p:txBody>
      </p:sp>
      <p:sp>
        <p:nvSpPr>
          <p:cNvPr id="48" name="椭圆 47"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p:nvPr/>
        </p:nvSpPr>
        <p:spPr>
          <a:xfrm>
            <a:off x="5189928" y="1613608"/>
            <a:ext cx="457200" cy="457200"/>
          </a:xfrm>
          <a:prstGeom prst="ellipse">
            <a:avLst/>
          </a:prstGeom>
          <a:solidFill>
            <a:srgbClr val="318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旗黑-45S" panose="00020600040101010101" pitchFamily="18" charset="-122"/>
              <a:sym typeface="汉仪旗黑-45S" panose="00020600040101010101" pitchFamily="18" charset="-122"/>
            </a:endParaRPr>
          </a:p>
        </p:txBody>
      </p:sp>
      <p:sp>
        <p:nvSpPr>
          <p:cNvPr id="49" name="Freeform 9"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a:spLocks noEditPoints="1"/>
          </p:cNvSpPr>
          <p:nvPr/>
        </p:nvSpPr>
        <p:spPr bwMode="auto">
          <a:xfrm>
            <a:off x="5298844" y="1727207"/>
            <a:ext cx="239369" cy="230003"/>
          </a:xfrm>
          <a:custGeom>
            <a:avLst/>
            <a:gdLst>
              <a:gd name="T0" fmla="*/ 336 w 676"/>
              <a:gd name="T1" fmla="*/ 115 h 650"/>
              <a:gd name="T2" fmla="*/ 383 w 676"/>
              <a:gd name="T3" fmla="*/ 150 h 650"/>
              <a:gd name="T4" fmla="*/ 586 w 676"/>
              <a:gd name="T5" fmla="*/ 150 h 650"/>
              <a:gd name="T6" fmla="*/ 536 w 676"/>
              <a:gd name="T7" fmla="*/ 100 h 650"/>
              <a:gd name="T8" fmla="*/ 331 w 676"/>
              <a:gd name="T9" fmla="*/ 100 h 650"/>
              <a:gd name="T10" fmla="*/ 336 w 676"/>
              <a:gd name="T11" fmla="*/ 115 h 650"/>
              <a:gd name="T12" fmla="*/ 316 w 676"/>
              <a:gd name="T13" fmla="*/ 50 h 650"/>
              <a:gd name="T14" fmla="*/ 536 w 676"/>
              <a:gd name="T15" fmla="*/ 50 h 650"/>
              <a:gd name="T16" fmla="*/ 636 w 676"/>
              <a:gd name="T17" fmla="*/ 150 h 650"/>
              <a:gd name="T18" fmla="*/ 636 w 676"/>
              <a:gd name="T19" fmla="*/ 170 h 650"/>
              <a:gd name="T20" fmla="*/ 676 w 676"/>
              <a:gd name="T21" fmla="*/ 250 h 650"/>
              <a:gd name="T22" fmla="*/ 676 w 676"/>
              <a:gd name="T23" fmla="*/ 550 h 650"/>
              <a:gd name="T24" fmla="*/ 576 w 676"/>
              <a:gd name="T25" fmla="*/ 650 h 650"/>
              <a:gd name="T26" fmla="*/ 100 w 676"/>
              <a:gd name="T27" fmla="*/ 650 h 650"/>
              <a:gd name="T28" fmla="*/ 0 w 676"/>
              <a:gd name="T29" fmla="*/ 550 h 650"/>
              <a:gd name="T30" fmla="*/ 0 w 676"/>
              <a:gd name="T31" fmla="*/ 100 h 650"/>
              <a:gd name="T32" fmla="*/ 100 w 676"/>
              <a:gd name="T33" fmla="*/ 0 h 650"/>
              <a:gd name="T34" fmla="*/ 228 w 676"/>
              <a:gd name="T35" fmla="*/ 0 h 650"/>
              <a:gd name="T36" fmla="*/ 316 w 676"/>
              <a:gd name="T37" fmla="*/ 50 h 650"/>
              <a:gd name="T38" fmla="*/ 228 w 676"/>
              <a:gd name="T39" fmla="*/ 50 h 650"/>
              <a:gd name="T40" fmla="*/ 100 w 676"/>
              <a:gd name="T41" fmla="*/ 50 h 650"/>
              <a:gd name="T42" fmla="*/ 50 w 676"/>
              <a:gd name="T43" fmla="*/ 100 h 650"/>
              <a:gd name="T44" fmla="*/ 50 w 676"/>
              <a:gd name="T45" fmla="*/ 550 h 650"/>
              <a:gd name="T46" fmla="*/ 100 w 676"/>
              <a:gd name="T47" fmla="*/ 600 h 650"/>
              <a:gd name="T48" fmla="*/ 575 w 676"/>
              <a:gd name="T49" fmla="*/ 600 h 650"/>
              <a:gd name="T50" fmla="*/ 625 w 676"/>
              <a:gd name="T51" fmla="*/ 550 h 650"/>
              <a:gd name="T52" fmla="*/ 625 w 676"/>
              <a:gd name="T53" fmla="*/ 250 h 650"/>
              <a:gd name="T54" fmla="*/ 575 w 676"/>
              <a:gd name="T55" fmla="*/ 200 h 650"/>
              <a:gd name="T56" fmla="*/ 386 w 676"/>
              <a:gd name="T57" fmla="*/ 200 h 650"/>
              <a:gd name="T58" fmla="*/ 291 w 676"/>
              <a:gd name="T59" fmla="*/ 130 h 650"/>
              <a:gd name="T60" fmla="*/ 276 w 676"/>
              <a:gd name="T61" fmla="*/ 85 h 650"/>
              <a:gd name="T62" fmla="*/ 228 w 676"/>
              <a:gd name="T63" fmla="*/ 50 h 650"/>
              <a:gd name="T64" fmla="*/ 150 w 676"/>
              <a:gd name="T65" fmla="*/ 475 h 650"/>
              <a:gd name="T66" fmla="*/ 350 w 676"/>
              <a:gd name="T67" fmla="*/ 475 h 650"/>
              <a:gd name="T68" fmla="*/ 375 w 676"/>
              <a:gd name="T69" fmla="*/ 500 h 650"/>
              <a:gd name="T70" fmla="*/ 350 w 676"/>
              <a:gd name="T71" fmla="*/ 525 h 650"/>
              <a:gd name="T72" fmla="*/ 150 w 676"/>
              <a:gd name="T73" fmla="*/ 525 h 650"/>
              <a:gd name="T74" fmla="*/ 125 w 676"/>
              <a:gd name="T75" fmla="*/ 500 h 650"/>
              <a:gd name="T76" fmla="*/ 150 w 676"/>
              <a:gd name="T77" fmla="*/ 475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6" h="650">
                <a:moveTo>
                  <a:pt x="336" y="115"/>
                </a:moveTo>
                <a:cubicBezTo>
                  <a:pt x="342" y="136"/>
                  <a:pt x="362" y="150"/>
                  <a:pt x="383" y="150"/>
                </a:cubicBezTo>
                <a:cubicBezTo>
                  <a:pt x="586" y="150"/>
                  <a:pt x="586" y="150"/>
                  <a:pt x="586" y="150"/>
                </a:cubicBezTo>
                <a:cubicBezTo>
                  <a:pt x="586" y="122"/>
                  <a:pt x="563" y="100"/>
                  <a:pt x="536" y="100"/>
                </a:cubicBezTo>
                <a:cubicBezTo>
                  <a:pt x="331" y="100"/>
                  <a:pt x="331" y="100"/>
                  <a:pt x="331" y="100"/>
                </a:cubicBezTo>
                <a:lnTo>
                  <a:pt x="336" y="115"/>
                </a:lnTo>
                <a:close/>
                <a:moveTo>
                  <a:pt x="316" y="50"/>
                </a:moveTo>
                <a:cubicBezTo>
                  <a:pt x="536" y="50"/>
                  <a:pt x="536" y="50"/>
                  <a:pt x="536" y="50"/>
                </a:cubicBezTo>
                <a:cubicBezTo>
                  <a:pt x="591" y="50"/>
                  <a:pt x="636" y="95"/>
                  <a:pt x="636" y="150"/>
                </a:cubicBezTo>
                <a:cubicBezTo>
                  <a:pt x="636" y="170"/>
                  <a:pt x="636" y="170"/>
                  <a:pt x="636" y="170"/>
                </a:cubicBezTo>
                <a:cubicBezTo>
                  <a:pt x="660" y="189"/>
                  <a:pt x="676" y="217"/>
                  <a:pt x="676" y="250"/>
                </a:cubicBezTo>
                <a:cubicBezTo>
                  <a:pt x="676" y="550"/>
                  <a:pt x="676" y="550"/>
                  <a:pt x="676" y="550"/>
                </a:cubicBezTo>
                <a:cubicBezTo>
                  <a:pt x="676" y="605"/>
                  <a:pt x="631" y="650"/>
                  <a:pt x="576" y="650"/>
                </a:cubicBezTo>
                <a:cubicBezTo>
                  <a:pt x="100" y="650"/>
                  <a:pt x="100" y="650"/>
                  <a:pt x="100" y="650"/>
                </a:cubicBezTo>
                <a:cubicBezTo>
                  <a:pt x="45" y="650"/>
                  <a:pt x="0" y="605"/>
                  <a:pt x="0" y="550"/>
                </a:cubicBezTo>
                <a:cubicBezTo>
                  <a:pt x="0" y="100"/>
                  <a:pt x="0" y="100"/>
                  <a:pt x="0" y="100"/>
                </a:cubicBezTo>
                <a:cubicBezTo>
                  <a:pt x="0" y="45"/>
                  <a:pt x="45" y="0"/>
                  <a:pt x="100" y="0"/>
                </a:cubicBezTo>
                <a:cubicBezTo>
                  <a:pt x="228" y="0"/>
                  <a:pt x="228" y="0"/>
                  <a:pt x="228" y="0"/>
                </a:cubicBezTo>
                <a:cubicBezTo>
                  <a:pt x="265" y="0"/>
                  <a:pt x="298" y="20"/>
                  <a:pt x="316" y="50"/>
                </a:cubicBezTo>
                <a:close/>
                <a:moveTo>
                  <a:pt x="228" y="50"/>
                </a:moveTo>
                <a:cubicBezTo>
                  <a:pt x="100" y="50"/>
                  <a:pt x="100" y="50"/>
                  <a:pt x="100" y="50"/>
                </a:cubicBezTo>
                <a:cubicBezTo>
                  <a:pt x="72" y="50"/>
                  <a:pt x="50" y="72"/>
                  <a:pt x="50" y="100"/>
                </a:cubicBezTo>
                <a:cubicBezTo>
                  <a:pt x="50" y="550"/>
                  <a:pt x="50" y="550"/>
                  <a:pt x="50" y="550"/>
                </a:cubicBezTo>
                <a:cubicBezTo>
                  <a:pt x="50" y="578"/>
                  <a:pt x="72" y="600"/>
                  <a:pt x="100" y="600"/>
                </a:cubicBezTo>
                <a:cubicBezTo>
                  <a:pt x="575" y="600"/>
                  <a:pt x="575" y="600"/>
                  <a:pt x="575" y="600"/>
                </a:cubicBezTo>
                <a:cubicBezTo>
                  <a:pt x="602" y="600"/>
                  <a:pt x="625" y="578"/>
                  <a:pt x="625" y="550"/>
                </a:cubicBezTo>
                <a:cubicBezTo>
                  <a:pt x="625" y="250"/>
                  <a:pt x="625" y="250"/>
                  <a:pt x="625" y="250"/>
                </a:cubicBezTo>
                <a:cubicBezTo>
                  <a:pt x="625" y="222"/>
                  <a:pt x="602" y="200"/>
                  <a:pt x="575" y="200"/>
                </a:cubicBezTo>
                <a:cubicBezTo>
                  <a:pt x="386" y="200"/>
                  <a:pt x="386" y="200"/>
                  <a:pt x="386" y="200"/>
                </a:cubicBezTo>
                <a:cubicBezTo>
                  <a:pt x="342" y="200"/>
                  <a:pt x="303" y="171"/>
                  <a:pt x="291" y="130"/>
                </a:cubicBezTo>
                <a:cubicBezTo>
                  <a:pt x="276" y="85"/>
                  <a:pt x="276" y="85"/>
                  <a:pt x="276" y="85"/>
                </a:cubicBezTo>
                <a:cubicBezTo>
                  <a:pt x="270" y="64"/>
                  <a:pt x="251" y="50"/>
                  <a:pt x="228" y="50"/>
                </a:cubicBezTo>
                <a:close/>
                <a:moveTo>
                  <a:pt x="150" y="475"/>
                </a:moveTo>
                <a:cubicBezTo>
                  <a:pt x="350" y="475"/>
                  <a:pt x="350" y="475"/>
                  <a:pt x="350" y="475"/>
                </a:cubicBezTo>
                <a:cubicBezTo>
                  <a:pt x="363" y="475"/>
                  <a:pt x="375" y="486"/>
                  <a:pt x="375" y="500"/>
                </a:cubicBezTo>
                <a:cubicBezTo>
                  <a:pt x="375" y="514"/>
                  <a:pt x="363" y="525"/>
                  <a:pt x="350" y="525"/>
                </a:cubicBezTo>
                <a:cubicBezTo>
                  <a:pt x="150" y="525"/>
                  <a:pt x="150" y="525"/>
                  <a:pt x="150" y="525"/>
                </a:cubicBezTo>
                <a:cubicBezTo>
                  <a:pt x="136" y="525"/>
                  <a:pt x="125" y="514"/>
                  <a:pt x="125" y="500"/>
                </a:cubicBezTo>
                <a:cubicBezTo>
                  <a:pt x="125" y="486"/>
                  <a:pt x="136" y="475"/>
                  <a:pt x="150" y="475"/>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汉仪旗黑-45S" panose="00020600040101010101" pitchFamily="18" charset="-122"/>
              <a:sym typeface="汉仪旗黑-45S" panose="00020600040101010101" pitchFamily="18" charset="-122"/>
            </a:endParaRPr>
          </a:p>
        </p:txBody>
      </p:sp>
      <p:sp>
        <p:nvSpPr>
          <p:cNvPr id="50" name="椭圆 49"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p:nvPr/>
        </p:nvSpPr>
        <p:spPr>
          <a:xfrm>
            <a:off x="3430665" y="1577034"/>
            <a:ext cx="4572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旗黑-45S" panose="00020600040101010101" pitchFamily="18" charset="-122"/>
              <a:sym typeface="汉仪旗黑-45S" panose="00020600040101010101" pitchFamily="18" charset="-122"/>
            </a:endParaRPr>
          </a:p>
        </p:txBody>
      </p:sp>
      <p:sp>
        <p:nvSpPr>
          <p:cNvPr id="51" name="Freeform 13"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a:spLocks noEditPoints="1"/>
          </p:cNvSpPr>
          <p:nvPr/>
        </p:nvSpPr>
        <p:spPr bwMode="auto">
          <a:xfrm>
            <a:off x="3539581" y="1703590"/>
            <a:ext cx="239369" cy="204089"/>
          </a:xfrm>
          <a:custGeom>
            <a:avLst/>
            <a:gdLst>
              <a:gd name="T0" fmla="*/ 550 w 675"/>
              <a:gd name="T1" fmla="*/ 0 h 575"/>
              <a:gd name="T2" fmla="*/ 125 w 675"/>
              <a:gd name="T3" fmla="*/ 0 h 575"/>
              <a:gd name="T4" fmla="*/ 0 w 675"/>
              <a:gd name="T5" fmla="*/ 125 h 575"/>
              <a:gd name="T6" fmla="*/ 0 w 675"/>
              <a:gd name="T7" fmla="*/ 450 h 575"/>
              <a:gd name="T8" fmla="*/ 125 w 675"/>
              <a:gd name="T9" fmla="*/ 575 h 575"/>
              <a:gd name="T10" fmla="*/ 550 w 675"/>
              <a:gd name="T11" fmla="*/ 575 h 575"/>
              <a:gd name="T12" fmla="*/ 675 w 675"/>
              <a:gd name="T13" fmla="*/ 450 h 575"/>
              <a:gd name="T14" fmla="*/ 675 w 675"/>
              <a:gd name="T15" fmla="*/ 125 h 575"/>
              <a:gd name="T16" fmla="*/ 550 w 675"/>
              <a:gd name="T17" fmla="*/ 0 h 575"/>
              <a:gd name="T18" fmla="*/ 125 w 675"/>
              <a:gd name="T19" fmla="*/ 50 h 575"/>
              <a:gd name="T20" fmla="*/ 550 w 675"/>
              <a:gd name="T21" fmla="*/ 50 h 575"/>
              <a:gd name="T22" fmla="*/ 613 w 675"/>
              <a:gd name="T23" fmla="*/ 87 h 575"/>
              <a:gd name="T24" fmla="*/ 368 w 675"/>
              <a:gd name="T25" fmla="*/ 285 h 575"/>
              <a:gd name="T26" fmla="*/ 306 w 675"/>
              <a:gd name="T27" fmla="*/ 285 h 575"/>
              <a:gd name="T28" fmla="*/ 61 w 675"/>
              <a:gd name="T29" fmla="*/ 87 h 575"/>
              <a:gd name="T30" fmla="*/ 125 w 675"/>
              <a:gd name="T31" fmla="*/ 50 h 575"/>
              <a:gd name="T32" fmla="*/ 550 w 675"/>
              <a:gd name="T33" fmla="*/ 525 h 575"/>
              <a:gd name="T34" fmla="*/ 125 w 675"/>
              <a:gd name="T35" fmla="*/ 525 h 575"/>
              <a:gd name="T36" fmla="*/ 50 w 675"/>
              <a:gd name="T37" fmla="*/ 450 h 575"/>
              <a:gd name="T38" fmla="*/ 50 w 675"/>
              <a:gd name="T39" fmla="*/ 143 h 575"/>
              <a:gd name="T40" fmla="*/ 275 w 675"/>
              <a:gd name="T41" fmla="*/ 325 h 575"/>
              <a:gd name="T42" fmla="*/ 337 w 675"/>
              <a:gd name="T43" fmla="*/ 348 h 575"/>
              <a:gd name="T44" fmla="*/ 400 w 675"/>
              <a:gd name="T45" fmla="*/ 325 h 575"/>
              <a:gd name="T46" fmla="*/ 625 w 675"/>
              <a:gd name="T47" fmla="*/ 143 h 575"/>
              <a:gd name="T48" fmla="*/ 625 w 675"/>
              <a:gd name="T49" fmla="*/ 450 h 575"/>
              <a:gd name="T50" fmla="*/ 550 w 675"/>
              <a:gd name="T51" fmla="*/ 52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5" h="575">
                <a:moveTo>
                  <a:pt x="550" y="0"/>
                </a:moveTo>
                <a:cubicBezTo>
                  <a:pt x="125" y="0"/>
                  <a:pt x="125" y="0"/>
                  <a:pt x="125" y="0"/>
                </a:cubicBezTo>
                <a:cubicBezTo>
                  <a:pt x="56" y="0"/>
                  <a:pt x="0" y="57"/>
                  <a:pt x="0" y="125"/>
                </a:cubicBezTo>
                <a:cubicBezTo>
                  <a:pt x="0" y="450"/>
                  <a:pt x="0" y="450"/>
                  <a:pt x="0" y="450"/>
                </a:cubicBezTo>
                <a:cubicBezTo>
                  <a:pt x="0" y="519"/>
                  <a:pt x="56" y="575"/>
                  <a:pt x="125" y="575"/>
                </a:cubicBezTo>
                <a:cubicBezTo>
                  <a:pt x="550" y="575"/>
                  <a:pt x="550" y="575"/>
                  <a:pt x="550" y="575"/>
                </a:cubicBezTo>
                <a:cubicBezTo>
                  <a:pt x="618" y="575"/>
                  <a:pt x="675" y="519"/>
                  <a:pt x="675" y="450"/>
                </a:cubicBezTo>
                <a:cubicBezTo>
                  <a:pt x="675" y="125"/>
                  <a:pt x="675" y="125"/>
                  <a:pt x="675" y="125"/>
                </a:cubicBezTo>
                <a:cubicBezTo>
                  <a:pt x="675" y="57"/>
                  <a:pt x="618" y="0"/>
                  <a:pt x="550" y="0"/>
                </a:cubicBezTo>
                <a:close/>
                <a:moveTo>
                  <a:pt x="125" y="50"/>
                </a:moveTo>
                <a:cubicBezTo>
                  <a:pt x="550" y="50"/>
                  <a:pt x="550" y="50"/>
                  <a:pt x="550" y="50"/>
                </a:cubicBezTo>
                <a:cubicBezTo>
                  <a:pt x="577" y="50"/>
                  <a:pt x="601" y="65"/>
                  <a:pt x="613" y="87"/>
                </a:cubicBezTo>
                <a:cubicBezTo>
                  <a:pt x="368" y="285"/>
                  <a:pt x="368" y="285"/>
                  <a:pt x="368" y="285"/>
                </a:cubicBezTo>
                <a:cubicBezTo>
                  <a:pt x="350" y="300"/>
                  <a:pt x="323" y="300"/>
                  <a:pt x="306" y="285"/>
                </a:cubicBezTo>
                <a:cubicBezTo>
                  <a:pt x="61" y="87"/>
                  <a:pt x="61" y="87"/>
                  <a:pt x="61" y="87"/>
                </a:cubicBezTo>
                <a:cubicBezTo>
                  <a:pt x="73" y="65"/>
                  <a:pt x="97" y="50"/>
                  <a:pt x="125" y="50"/>
                </a:cubicBezTo>
                <a:close/>
                <a:moveTo>
                  <a:pt x="550" y="525"/>
                </a:moveTo>
                <a:cubicBezTo>
                  <a:pt x="125" y="525"/>
                  <a:pt x="125" y="525"/>
                  <a:pt x="125" y="525"/>
                </a:cubicBezTo>
                <a:cubicBezTo>
                  <a:pt x="83" y="525"/>
                  <a:pt x="50" y="492"/>
                  <a:pt x="50" y="450"/>
                </a:cubicBezTo>
                <a:cubicBezTo>
                  <a:pt x="50" y="143"/>
                  <a:pt x="50" y="143"/>
                  <a:pt x="50" y="143"/>
                </a:cubicBezTo>
                <a:cubicBezTo>
                  <a:pt x="275" y="325"/>
                  <a:pt x="275" y="325"/>
                  <a:pt x="275" y="325"/>
                </a:cubicBezTo>
                <a:cubicBezTo>
                  <a:pt x="293" y="340"/>
                  <a:pt x="315" y="348"/>
                  <a:pt x="337" y="348"/>
                </a:cubicBezTo>
                <a:cubicBezTo>
                  <a:pt x="360" y="348"/>
                  <a:pt x="382" y="340"/>
                  <a:pt x="400" y="325"/>
                </a:cubicBezTo>
                <a:cubicBezTo>
                  <a:pt x="625" y="143"/>
                  <a:pt x="625" y="143"/>
                  <a:pt x="625" y="143"/>
                </a:cubicBezTo>
                <a:cubicBezTo>
                  <a:pt x="625" y="450"/>
                  <a:pt x="625" y="450"/>
                  <a:pt x="625" y="450"/>
                </a:cubicBezTo>
                <a:cubicBezTo>
                  <a:pt x="625" y="492"/>
                  <a:pt x="591" y="525"/>
                  <a:pt x="550" y="525"/>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汉仪旗黑-45S" panose="00020600040101010101" pitchFamily="18" charset="-122"/>
              <a:sym typeface="汉仪旗黑-45S" panose="00020600040101010101" pitchFamily="18" charset="-122"/>
            </a:endParaRPr>
          </a:p>
        </p:txBody>
      </p:sp>
      <p:sp>
        <p:nvSpPr>
          <p:cNvPr id="52" name="椭圆 51"/>
          <p:cNvSpPr/>
          <p:nvPr/>
        </p:nvSpPr>
        <p:spPr>
          <a:xfrm>
            <a:off x="5189928" y="3522523"/>
            <a:ext cx="4572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旗黑-45S" panose="00020600040101010101" pitchFamily="18" charset="-122"/>
              <a:sym typeface="汉仪旗黑-45S" panose="00020600040101010101" pitchFamily="18" charset="-122"/>
            </a:endParaRPr>
          </a:p>
        </p:txBody>
      </p:sp>
      <p:grpSp>
        <p:nvGrpSpPr>
          <p:cNvPr id="53" name="组合 52"/>
          <p:cNvGrpSpPr/>
          <p:nvPr/>
        </p:nvGrpSpPr>
        <p:grpSpPr>
          <a:xfrm>
            <a:off x="5279866" y="3610406"/>
            <a:ext cx="261825" cy="271974"/>
            <a:chOff x="5279866" y="3610406"/>
            <a:chExt cx="261825" cy="271974"/>
          </a:xfrm>
        </p:grpSpPr>
        <p:sp>
          <p:nvSpPr>
            <p:cNvPr id="54" name="Freeform 5"/>
            <p:cNvSpPr>
              <a:spLocks noEditPoints="1"/>
            </p:cNvSpPr>
            <p:nvPr/>
          </p:nvSpPr>
          <p:spPr bwMode="auto">
            <a:xfrm>
              <a:off x="5279866" y="3610406"/>
              <a:ext cx="261825" cy="271974"/>
            </a:xfrm>
            <a:custGeom>
              <a:avLst/>
              <a:gdLst>
                <a:gd name="T0" fmla="*/ 500 w 650"/>
                <a:gd name="T1" fmla="*/ 250 h 675"/>
                <a:gd name="T2" fmla="*/ 488 w 650"/>
                <a:gd name="T3" fmla="*/ 250 h 675"/>
                <a:gd name="T4" fmla="*/ 488 w 650"/>
                <a:gd name="T5" fmla="*/ 150 h 675"/>
                <a:gd name="T6" fmla="*/ 338 w 650"/>
                <a:gd name="T7" fmla="*/ 0 h 675"/>
                <a:gd name="T8" fmla="*/ 313 w 650"/>
                <a:gd name="T9" fmla="*/ 0 h 675"/>
                <a:gd name="T10" fmla="*/ 163 w 650"/>
                <a:gd name="T11" fmla="*/ 150 h 675"/>
                <a:gd name="T12" fmla="*/ 188 w 650"/>
                <a:gd name="T13" fmla="*/ 175 h 675"/>
                <a:gd name="T14" fmla="*/ 213 w 650"/>
                <a:gd name="T15" fmla="*/ 150 h 675"/>
                <a:gd name="T16" fmla="*/ 313 w 650"/>
                <a:gd name="T17" fmla="*/ 50 h 675"/>
                <a:gd name="T18" fmla="*/ 338 w 650"/>
                <a:gd name="T19" fmla="*/ 50 h 675"/>
                <a:gd name="T20" fmla="*/ 438 w 650"/>
                <a:gd name="T21" fmla="*/ 150 h 675"/>
                <a:gd name="T22" fmla="*/ 438 w 650"/>
                <a:gd name="T23" fmla="*/ 250 h 675"/>
                <a:gd name="T24" fmla="*/ 150 w 650"/>
                <a:gd name="T25" fmla="*/ 250 h 675"/>
                <a:gd name="T26" fmla="*/ 0 w 650"/>
                <a:gd name="T27" fmla="*/ 400 h 675"/>
                <a:gd name="T28" fmla="*/ 0 w 650"/>
                <a:gd name="T29" fmla="*/ 525 h 675"/>
                <a:gd name="T30" fmla="*/ 150 w 650"/>
                <a:gd name="T31" fmla="*/ 675 h 675"/>
                <a:gd name="T32" fmla="*/ 500 w 650"/>
                <a:gd name="T33" fmla="*/ 675 h 675"/>
                <a:gd name="T34" fmla="*/ 650 w 650"/>
                <a:gd name="T35" fmla="*/ 525 h 675"/>
                <a:gd name="T36" fmla="*/ 650 w 650"/>
                <a:gd name="T37" fmla="*/ 400 h 675"/>
                <a:gd name="T38" fmla="*/ 500 w 650"/>
                <a:gd name="T39" fmla="*/ 250 h 675"/>
                <a:gd name="T40" fmla="*/ 600 w 650"/>
                <a:gd name="T41" fmla="*/ 525 h 675"/>
                <a:gd name="T42" fmla="*/ 500 w 650"/>
                <a:gd name="T43" fmla="*/ 625 h 675"/>
                <a:gd name="T44" fmla="*/ 150 w 650"/>
                <a:gd name="T45" fmla="*/ 625 h 675"/>
                <a:gd name="T46" fmla="*/ 50 w 650"/>
                <a:gd name="T47" fmla="*/ 525 h 675"/>
                <a:gd name="T48" fmla="*/ 50 w 650"/>
                <a:gd name="T49" fmla="*/ 400 h 675"/>
                <a:gd name="T50" fmla="*/ 150 w 650"/>
                <a:gd name="T51" fmla="*/ 300 h 675"/>
                <a:gd name="T52" fmla="*/ 500 w 650"/>
                <a:gd name="T53" fmla="*/ 300 h 675"/>
                <a:gd name="T54" fmla="*/ 600 w 650"/>
                <a:gd name="T55" fmla="*/ 400 h 675"/>
                <a:gd name="T56" fmla="*/ 600 w 650"/>
                <a:gd name="T57" fmla="*/ 525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0" h="675">
                  <a:moveTo>
                    <a:pt x="500" y="250"/>
                  </a:moveTo>
                  <a:cubicBezTo>
                    <a:pt x="488" y="250"/>
                    <a:pt x="488" y="250"/>
                    <a:pt x="488" y="250"/>
                  </a:cubicBezTo>
                  <a:cubicBezTo>
                    <a:pt x="488" y="150"/>
                    <a:pt x="488" y="150"/>
                    <a:pt x="488" y="150"/>
                  </a:cubicBezTo>
                  <a:cubicBezTo>
                    <a:pt x="488" y="68"/>
                    <a:pt x="420" y="0"/>
                    <a:pt x="338" y="0"/>
                  </a:cubicBezTo>
                  <a:cubicBezTo>
                    <a:pt x="313" y="0"/>
                    <a:pt x="313" y="0"/>
                    <a:pt x="313" y="0"/>
                  </a:cubicBezTo>
                  <a:cubicBezTo>
                    <a:pt x="230" y="0"/>
                    <a:pt x="163" y="68"/>
                    <a:pt x="163" y="150"/>
                  </a:cubicBezTo>
                  <a:cubicBezTo>
                    <a:pt x="163" y="164"/>
                    <a:pt x="174" y="175"/>
                    <a:pt x="188" y="175"/>
                  </a:cubicBezTo>
                  <a:cubicBezTo>
                    <a:pt x="201" y="175"/>
                    <a:pt x="213" y="164"/>
                    <a:pt x="213" y="150"/>
                  </a:cubicBezTo>
                  <a:cubicBezTo>
                    <a:pt x="213" y="95"/>
                    <a:pt x="258" y="50"/>
                    <a:pt x="313" y="50"/>
                  </a:cubicBezTo>
                  <a:cubicBezTo>
                    <a:pt x="338" y="50"/>
                    <a:pt x="338" y="50"/>
                    <a:pt x="338" y="50"/>
                  </a:cubicBezTo>
                  <a:cubicBezTo>
                    <a:pt x="393" y="50"/>
                    <a:pt x="438" y="95"/>
                    <a:pt x="438" y="150"/>
                  </a:cubicBezTo>
                  <a:cubicBezTo>
                    <a:pt x="438" y="250"/>
                    <a:pt x="438" y="250"/>
                    <a:pt x="438" y="250"/>
                  </a:cubicBezTo>
                  <a:cubicBezTo>
                    <a:pt x="150" y="250"/>
                    <a:pt x="150" y="250"/>
                    <a:pt x="150" y="250"/>
                  </a:cubicBezTo>
                  <a:cubicBezTo>
                    <a:pt x="68" y="250"/>
                    <a:pt x="0" y="318"/>
                    <a:pt x="0" y="400"/>
                  </a:cubicBezTo>
                  <a:cubicBezTo>
                    <a:pt x="0" y="525"/>
                    <a:pt x="0" y="525"/>
                    <a:pt x="0" y="525"/>
                  </a:cubicBezTo>
                  <a:cubicBezTo>
                    <a:pt x="0" y="608"/>
                    <a:pt x="68" y="675"/>
                    <a:pt x="150" y="675"/>
                  </a:cubicBezTo>
                  <a:cubicBezTo>
                    <a:pt x="500" y="675"/>
                    <a:pt x="500" y="675"/>
                    <a:pt x="500" y="675"/>
                  </a:cubicBezTo>
                  <a:cubicBezTo>
                    <a:pt x="583" y="675"/>
                    <a:pt x="650" y="608"/>
                    <a:pt x="650" y="525"/>
                  </a:cubicBezTo>
                  <a:cubicBezTo>
                    <a:pt x="650" y="400"/>
                    <a:pt x="650" y="400"/>
                    <a:pt x="650" y="400"/>
                  </a:cubicBezTo>
                  <a:cubicBezTo>
                    <a:pt x="650" y="318"/>
                    <a:pt x="583" y="250"/>
                    <a:pt x="500" y="250"/>
                  </a:cubicBezTo>
                  <a:close/>
                  <a:moveTo>
                    <a:pt x="600" y="525"/>
                  </a:moveTo>
                  <a:cubicBezTo>
                    <a:pt x="600" y="581"/>
                    <a:pt x="555" y="625"/>
                    <a:pt x="500" y="625"/>
                  </a:cubicBezTo>
                  <a:cubicBezTo>
                    <a:pt x="150" y="625"/>
                    <a:pt x="150" y="625"/>
                    <a:pt x="150" y="625"/>
                  </a:cubicBezTo>
                  <a:cubicBezTo>
                    <a:pt x="95" y="625"/>
                    <a:pt x="50" y="581"/>
                    <a:pt x="50" y="525"/>
                  </a:cubicBezTo>
                  <a:cubicBezTo>
                    <a:pt x="50" y="400"/>
                    <a:pt x="50" y="400"/>
                    <a:pt x="50" y="400"/>
                  </a:cubicBezTo>
                  <a:cubicBezTo>
                    <a:pt x="50" y="345"/>
                    <a:pt x="95" y="300"/>
                    <a:pt x="150" y="300"/>
                  </a:cubicBezTo>
                  <a:cubicBezTo>
                    <a:pt x="500" y="300"/>
                    <a:pt x="500" y="300"/>
                    <a:pt x="500" y="300"/>
                  </a:cubicBezTo>
                  <a:cubicBezTo>
                    <a:pt x="555" y="300"/>
                    <a:pt x="600" y="345"/>
                    <a:pt x="600" y="400"/>
                  </a:cubicBezTo>
                  <a:lnTo>
                    <a:pt x="600" y="52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旗黑-45S" panose="00020600040101010101" pitchFamily="18" charset="-122"/>
                <a:sym typeface="汉仪旗黑-45S" panose="00020600040101010101" pitchFamily="18" charset="-122"/>
              </a:endParaRPr>
            </a:p>
          </p:txBody>
        </p:sp>
        <p:sp>
          <p:nvSpPr>
            <p:cNvPr id="55" name="Freeform 6"/>
            <p:cNvSpPr/>
            <p:nvPr/>
          </p:nvSpPr>
          <p:spPr bwMode="auto">
            <a:xfrm>
              <a:off x="5390651" y="3761446"/>
              <a:ext cx="40255" cy="70531"/>
            </a:xfrm>
            <a:custGeom>
              <a:avLst/>
              <a:gdLst>
                <a:gd name="T0" fmla="*/ 50 w 100"/>
                <a:gd name="T1" fmla="*/ 0 h 175"/>
                <a:gd name="T2" fmla="*/ 0 w 100"/>
                <a:gd name="T3" fmla="*/ 50 h 175"/>
                <a:gd name="T4" fmla="*/ 25 w 100"/>
                <a:gd name="T5" fmla="*/ 94 h 175"/>
                <a:gd name="T6" fmla="*/ 25 w 100"/>
                <a:gd name="T7" fmla="*/ 150 h 175"/>
                <a:gd name="T8" fmla="*/ 50 w 100"/>
                <a:gd name="T9" fmla="*/ 175 h 175"/>
                <a:gd name="T10" fmla="*/ 75 w 100"/>
                <a:gd name="T11" fmla="*/ 150 h 175"/>
                <a:gd name="T12" fmla="*/ 75 w 100"/>
                <a:gd name="T13" fmla="*/ 94 h 175"/>
                <a:gd name="T14" fmla="*/ 100 w 100"/>
                <a:gd name="T15" fmla="*/ 50 h 175"/>
                <a:gd name="T16" fmla="*/ 50 w 100"/>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75">
                  <a:moveTo>
                    <a:pt x="50" y="0"/>
                  </a:moveTo>
                  <a:cubicBezTo>
                    <a:pt x="23" y="0"/>
                    <a:pt x="0" y="23"/>
                    <a:pt x="0" y="50"/>
                  </a:cubicBezTo>
                  <a:cubicBezTo>
                    <a:pt x="0" y="69"/>
                    <a:pt x="10" y="85"/>
                    <a:pt x="25" y="94"/>
                  </a:cubicBezTo>
                  <a:cubicBezTo>
                    <a:pt x="25" y="150"/>
                    <a:pt x="25" y="150"/>
                    <a:pt x="25" y="150"/>
                  </a:cubicBezTo>
                  <a:cubicBezTo>
                    <a:pt x="25" y="164"/>
                    <a:pt x="36" y="175"/>
                    <a:pt x="50" y="175"/>
                  </a:cubicBezTo>
                  <a:cubicBezTo>
                    <a:pt x="64" y="175"/>
                    <a:pt x="75" y="164"/>
                    <a:pt x="75" y="150"/>
                  </a:cubicBezTo>
                  <a:cubicBezTo>
                    <a:pt x="75" y="94"/>
                    <a:pt x="75" y="94"/>
                    <a:pt x="75" y="94"/>
                  </a:cubicBezTo>
                  <a:cubicBezTo>
                    <a:pt x="90" y="85"/>
                    <a:pt x="100" y="69"/>
                    <a:pt x="100" y="50"/>
                  </a:cubicBezTo>
                  <a:cubicBezTo>
                    <a:pt x="100" y="23"/>
                    <a:pt x="78" y="0"/>
                    <a:pt x="5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旗黑-45S" panose="00020600040101010101" pitchFamily="18" charset="-122"/>
                <a:sym typeface="汉仪旗黑-45S" panose="00020600040101010101" pitchFamily="18" charset="-122"/>
              </a:endParaRPr>
            </a:p>
          </p:txBody>
        </p:sp>
      </p:grpSp>
      <p:sp>
        <p:nvSpPr>
          <p:cNvPr id="56" name="文本框 55" descr="e7d195523061f1c09e9d68d7cf438b91ef959ecb14fc25d26BBA7F7DBC18E55DFF4014AF651F0BF2569D4B6C1DA7F1A4683A481403BD872FC687266AD13265C1DE7C373772FD8728ABDD69ADD03BFF5BE2862BC891DBB79EB73C15828F0DF1DC2F0B1C670C38CB84D872D3C6C609B3C2C95C34232EA5F7BBA4BF190274E430E03C02613D2AC7931007E66AA5AE319EC6"/>
          <p:cNvSpPr txBox="1"/>
          <p:nvPr/>
        </p:nvSpPr>
        <p:spPr>
          <a:xfrm>
            <a:off x="3301921" y="2883909"/>
            <a:ext cx="2540158" cy="39878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mj-lt"/>
              </a:defRPr>
            </a:lvl1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a:ln>
                  <a:noFill/>
                </a:ln>
                <a:solidFill>
                  <a:schemeClr val="bg1"/>
                </a:solidFill>
                <a:effectLst/>
                <a:uLnTx/>
                <a:uFillTx/>
                <a:latin typeface="汉仪旗黑-45S" panose="00020600040101010101" pitchFamily="18" charset="-122"/>
                <a:ea typeface="汉仪雅酷黑 65W"/>
                <a:cs typeface="+mn-cs"/>
                <a:sym typeface="汉仪旗黑-45S" panose="00020600040101010101" pitchFamily="18" charset="-122"/>
              </a:rPr>
              <a:t>相关政策梳理</a:t>
            </a:r>
            <a:endParaRPr kumimoji="0" lang="zh-CN" altLang="en-US" sz="2000" b="1" i="0" u="none" strike="noStrike" kern="0" cap="none" spc="0" normalizeH="0" baseline="0" noProof="0">
              <a:ln>
                <a:noFill/>
              </a:ln>
              <a:solidFill>
                <a:schemeClr val="bg1"/>
              </a:solidFill>
              <a:effectLst/>
              <a:uLnTx/>
              <a:uFillTx/>
              <a:latin typeface="汉仪旗黑-45S" panose="00020600040101010101" pitchFamily="18" charset="-122"/>
              <a:ea typeface="汉仪雅酷黑 65W"/>
              <a:cs typeface="+mn-cs"/>
              <a:sym typeface="汉仪旗黑-45S" panose="00020600040101010101" pitchFamily="18" charset="-122"/>
            </a:endParaRPr>
          </a:p>
        </p:txBody>
      </p:sp>
      <p:sp>
        <p:nvSpPr>
          <p:cNvPr id="57" name="Freeform 10"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a:spLocks noEditPoints="1"/>
          </p:cNvSpPr>
          <p:nvPr/>
        </p:nvSpPr>
        <p:spPr bwMode="auto">
          <a:xfrm>
            <a:off x="4304460" y="2261793"/>
            <a:ext cx="535081" cy="520645"/>
          </a:xfrm>
          <a:custGeom>
            <a:avLst/>
            <a:gdLst>
              <a:gd name="T0" fmla="*/ 690 w 700"/>
              <a:gd name="T1" fmla="*/ 268 h 681"/>
              <a:gd name="T2" fmla="*/ 400 w 700"/>
              <a:gd name="T3" fmla="*/ 23 h 681"/>
              <a:gd name="T4" fmla="*/ 303 w 700"/>
              <a:gd name="T5" fmla="*/ 23 h 681"/>
              <a:gd name="T6" fmla="*/ 10 w 700"/>
              <a:gd name="T7" fmla="*/ 268 h 681"/>
              <a:gd name="T8" fmla="*/ 0 w 700"/>
              <a:gd name="T9" fmla="*/ 288 h 681"/>
              <a:gd name="T10" fmla="*/ 25 w 700"/>
              <a:gd name="T11" fmla="*/ 313 h 681"/>
              <a:gd name="T12" fmla="*/ 41 w 700"/>
              <a:gd name="T13" fmla="*/ 307 h 681"/>
              <a:gd name="T14" fmla="*/ 50 w 700"/>
              <a:gd name="T15" fmla="*/ 300 h 681"/>
              <a:gd name="T16" fmla="*/ 50 w 700"/>
              <a:gd name="T17" fmla="*/ 578 h 681"/>
              <a:gd name="T18" fmla="*/ 146 w 700"/>
              <a:gd name="T19" fmla="*/ 681 h 681"/>
              <a:gd name="T20" fmla="*/ 553 w 700"/>
              <a:gd name="T21" fmla="*/ 681 h 681"/>
              <a:gd name="T22" fmla="*/ 650 w 700"/>
              <a:gd name="T23" fmla="*/ 578 h 681"/>
              <a:gd name="T24" fmla="*/ 650 w 700"/>
              <a:gd name="T25" fmla="*/ 300 h 681"/>
              <a:gd name="T26" fmla="*/ 657 w 700"/>
              <a:gd name="T27" fmla="*/ 306 h 681"/>
              <a:gd name="T28" fmla="*/ 675 w 700"/>
              <a:gd name="T29" fmla="*/ 312 h 681"/>
              <a:gd name="T30" fmla="*/ 700 w 700"/>
              <a:gd name="T31" fmla="*/ 287 h 681"/>
              <a:gd name="T32" fmla="*/ 690 w 700"/>
              <a:gd name="T33" fmla="*/ 268 h 681"/>
              <a:gd name="T34" fmla="*/ 300 w 700"/>
              <a:gd name="T35" fmla="*/ 631 h 681"/>
              <a:gd name="T36" fmla="*/ 300 w 700"/>
              <a:gd name="T37" fmla="*/ 456 h 681"/>
              <a:gd name="T38" fmla="*/ 325 w 700"/>
              <a:gd name="T39" fmla="*/ 431 h 681"/>
              <a:gd name="T40" fmla="*/ 375 w 700"/>
              <a:gd name="T41" fmla="*/ 431 h 681"/>
              <a:gd name="T42" fmla="*/ 400 w 700"/>
              <a:gd name="T43" fmla="*/ 456 h 681"/>
              <a:gd name="T44" fmla="*/ 400 w 700"/>
              <a:gd name="T45" fmla="*/ 631 h 681"/>
              <a:gd name="T46" fmla="*/ 300 w 700"/>
              <a:gd name="T47" fmla="*/ 631 h 681"/>
              <a:gd name="T48" fmla="*/ 600 w 700"/>
              <a:gd name="T49" fmla="*/ 578 h 681"/>
              <a:gd name="T50" fmla="*/ 552 w 700"/>
              <a:gd name="T51" fmla="*/ 631 h 681"/>
              <a:gd name="T52" fmla="*/ 450 w 700"/>
              <a:gd name="T53" fmla="*/ 631 h 681"/>
              <a:gd name="T54" fmla="*/ 450 w 700"/>
              <a:gd name="T55" fmla="*/ 456 h 681"/>
              <a:gd name="T56" fmla="*/ 375 w 700"/>
              <a:gd name="T57" fmla="*/ 381 h 681"/>
              <a:gd name="T58" fmla="*/ 325 w 700"/>
              <a:gd name="T59" fmla="*/ 381 h 681"/>
              <a:gd name="T60" fmla="*/ 250 w 700"/>
              <a:gd name="T61" fmla="*/ 456 h 681"/>
              <a:gd name="T62" fmla="*/ 250 w 700"/>
              <a:gd name="T63" fmla="*/ 631 h 681"/>
              <a:gd name="T64" fmla="*/ 147 w 700"/>
              <a:gd name="T65" fmla="*/ 631 h 681"/>
              <a:gd name="T66" fmla="*/ 100 w 700"/>
              <a:gd name="T67" fmla="*/ 578 h 681"/>
              <a:gd name="T68" fmla="*/ 100 w 700"/>
              <a:gd name="T69" fmla="*/ 258 h 681"/>
              <a:gd name="T70" fmla="*/ 335 w 700"/>
              <a:gd name="T71" fmla="*/ 62 h 681"/>
              <a:gd name="T72" fmla="*/ 367 w 700"/>
              <a:gd name="T73" fmla="*/ 62 h 681"/>
              <a:gd name="T74" fmla="*/ 600 w 700"/>
              <a:gd name="T75" fmla="*/ 257 h 681"/>
              <a:gd name="T76" fmla="*/ 600 w 700"/>
              <a:gd name="T77" fmla="*/ 578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00" h="681">
                <a:moveTo>
                  <a:pt x="690" y="268"/>
                </a:moveTo>
                <a:cubicBezTo>
                  <a:pt x="400" y="23"/>
                  <a:pt x="400" y="23"/>
                  <a:pt x="400" y="23"/>
                </a:cubicBezTo>
                <a:cubicBezTo>
                  <a:pt x="372" y="0"/>
                  <a:pt x="331" y="0"/>
                  <a:pt x="303" y="23"/>
                </a:cubicBezTo>
                <a:cubicBezTo>
                  <a:pt x="10" y="268"/>
                  <a:pt x="10" y="268"/>
                  <a:pt x="10" y="268"/>
                </a:cubicBezTo>
                <a:cubicBezTo>
                  <a:pt x="3" y="273"/>
                  <a:pt x="0" y="280"/>
                  <a:pt x="0" y="288"/>
                </a:cubicBezTo>
                <a:cubicBezTo>
                  <a:pt x="0" y="302"/>
                  <a:pt x="11" y="313"/>
                  <a:pt x="25" y="313"/>
                </a:cubicBezTo>
                <a:cubicBezTo>
                  <a:pt x="31" y="313"/>
                  <a:pt x="37" y="311"/>
                  <a:pt x="41" y="307"/>
                </a:cubicBezTo>
                <a:cubicBezTo>
                  <a:pt x="50" y="300"/>
                  <a:pt x="50" y="300"/>
                  <a:pt x="50" y="300"/>
                </a:cubicBezTo>
                <a:cubicBezTo>
                  <a:pt x="50" y="578"/>
                  <a:pt x="50" y="578"/>
                  <a:pt x="50" y="578"/>
                </a:cubicBezTo>
                <a:cubicBezTo>
                  <a:pt x="50" y="635"/>
                  <a:pt x="92" y="681"/>
                  <a:pt x="146" y="681"/>
                </a:cubicBezTo>
                <a:cubicBezTo>
                  <a:pt x="553" y="681"/>
                  <a:pt x="553" y="681"/>
                  <a:pt x="553" y="681"/>
                </a:cubicBezTo>
                <a:cubicBezTo>
                  <a:pt x="606" y="681"/>
                  <a:pt x="650" y="635"/>
                  <a:pt x="650" y="578"/>
                </a:cubicBezTo>
                <a:cubicBezTo>
                  <a:pt x="650" y="300"/>
                  <a:pt x="650" y="300"/>
                  <a:pt x="650" y="300"/>
                </a:cubicBezTo>
                <a:cubicBezTo>
                  <a:pt x="657" y="306"/>
                  <a:pt x="657" y="306"/>
                  <a:pt x="657" y="306"/>
                </a:cubicBezTo>
                <a:cubicBezTo>
                  <a:pt x="662" y="310"/>
                  <a:pt x="667" y="312"/>
                  <a:pt x="675" y="312"/>
                </a:cubicBezTo>
                <a:cubicBezTo>
                  <a:pt x="688" y="312"/>
                  <a:pt x="700" y="301"/>
                  <a:pt x="700" y="287"/>
                </a:cubicBezTo>
                <a:cubicBezTo>
                  <a:pt x="700" y="281"/>
                  <a:pt x="696" y="273"/>
                  <a:pt x="690" y="268"/>
                </a:cubicBezTo>
                <a:close/>
                <a:moveTo>
                  <a:pt x="300" y="631"/>
                </a:moveTo>
                <a:cubicBezTo>
                  <a:pt x="300" y="456"/>
                  <a:pt x="300" y="456"/>
                  <a:pt x="300" y="456"/>
                </a:cubicBezTo>
                <a:cubicBezTo>
                  <a:pt x="300" y="442"/>
                  <a:pt x="311" y="431"/>
                  <a:pt x="325" y="431"/>
                </a:cubicBezTo>
                <a:cubicBezTo>
                  <a:pt x="375" y="431"/>
                  <a:pt x="375" y="431"/>
                  <a:pt x="375" y="431"/>
                </a:cubicBezTo>
                <a:cubicBezTo>
                  <a:pt x="388" y="431"/>
                  <a:pt x="400" y="442"/>
                  <a:pt x="400" y="456"/>
                </a:cubicBezTo>
                <a:cubicBezTo>
                  <a:pt x="400" y="631"/>
                  <a:pt x="400" y="631"/>
                  <a:pt x="400" y="631"/>
                </a:cubicBezTo>
                <a:lnTo>
                  <a:pt x="300" y="631"/>
                </a:lnTo>
                <a:close/>
                <a:moveTo>
                  <a:pt x="600" y="578"/>
                </a:moveTo>
                <a:cubicBezTo>
                  <a:pt x="600" y="607"/>
                  <a:pt x="578" y="631"/>
                  <a:pt x="552" y="631"/>
                </a:cubicBezTo>
                <a:cubicBezTo>
                  <a:pt x="450" y="631"/>
                  <a:pt x="450" y="631"/>
                  <a:pt x="450" y="631"/>
                </a:cubicBezTo>
                <a:cubicBezTo>
                  <a:pt x="450" y="456"/>
                  <a:pt x="450" y="456"/>
                  <a:pt x="450" y="456"/>
                </a:cubicBezTo>
                <a:cubicBezTo>
                  <a:pt x="450" y="415"/>
                  <a:pt x="416" y="381"/>
                  <a:pt x="375" y="381"/>
                </a:cubicBezTo>
                <a:cubicBezTo>
                  <a:pt x="325" y="381"/>
                  <a:pt x="325" y="381"/>
                  <a:pt x="325" y="381"/>
                </a:cubicBezTo>
                <a:cubicBezTo>
                  <a:pt x="283" y="381"/>
                  <a:pt x="250" y="415"/>
                  <a:pt x="250" y="456"/>
                </a:cubicBezTo>
                <a:cubicBezTo>
                  <a:pt x="250" y="631"/>
                  <a:pt x="250" y="631"/>
                  <a:pt x="250" y="631"/>
                </a:cubicBezTo>
                <a:cubicBezTo>
                  <a:pt x="147" y="631"/>
                  <a:pt x="147" y="631"/>
                  <a:pt x="147" y="631"/>
                </a:cubicBezTo>
                <a:cubicBezTo>
                  <a:pt x="121" y="631"/>
                  <a:pt x="100" y="607"/>
                  <a:pt x="100" y="578"/>
                </a:cubicBezTo>
                <a:cubicBezTo>
                  <a:pt x="100" y="258"/>
                  <a:pt x="100" y="258"/>
                  <a:pt x="100" y="258"/>
                </a:cubicBezTo>
                <a:cubicBezTo>
                  <a:pt x="335" y="62"/>
                  <a:pt x="335" y="62"/>
                  <a:pt x="335" y="62"/>
                </a:cubicBezTo>
                <a:cubicBezTo>
                  <a:pt x="343" y="55"/>
                  <a:pt x="357" y="55"/>
                  <a:pt x="367" y="62"/>
                </a:cubicBezTo>
                <a:cubicBezTo>
                  <a:pt x="600" y="257"/>
                  <a:pt x="600" y="257"/>
                  <a:pt x="600" y="257"/>
                </a:cubicBezTo>
                <a:cubicBezTo>
                  <a:pt x="600" y="578"/>
                  <a:pt x="600" y="578"/>
                  <a:pt x="600" y="578"/>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汉仪旗黑-45S" panose="00020600040101010101" pitchFamily="18" charset="-122"/>
              <a:sym typeface="汉仪旗黑-45S" panose="00020600040101010101" pitchFamily="18" charset="-122"/>
            </a:endParaRPr>
          </a:p>
        </p:txBody>
      </p:sp>
      <p:sp>
        <p:nvSpPr>
          <p:cNvPr id="58" name="文本框 57"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6204674" y="2043862"/>
            <a:ext cx="2840990" cy="337185"/>
          </a:xfrm>
          <a:prstGeom prst="rect">
            <a:avLst/>
          </a:prstGeom>
          <a:noFill/>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srgbClr val="31809F"/>
                </a:solidFill>
                <a:effectLst/>
                <a:uLnTx/>
                <a:uFillTx/>
                <a:latin typeface="汉仪旗黑-45S" panose="00020600040101010101" pitchFamily="18" charset="-122"/>
                <a:ea typeface="+mj-ea"/>
                <a:cs typeface="+mn-cs"/>
                <a:sym typeface="汉仪旗黑-45S" panose="00020600040101010101" pitchFamily="18" charset="-122"/>
              </a:rPr>
              <a:t>创新券、研发费用加计扣除等</a:t>
            </a:r>
            <a:endParaRPr kumimoji="0" lang="zh-CN" altLang="en-US" sz="1600" b="1" i="0" u="none" strike="noStrike" kern="1200" cap="none" spc="0" normalizeH="0" baseline="0" noProof="0">
              <a:ln>
                <a:noFill/>
              </a:ln>
              <a:solidFill>
                <a:srgbClr val="31809F"/>
              </a:solidFill>
              <a:effectLst/>
              <a:uLnTx/>
              <a:uFillTx/>
              <a:latin typeface="汉仪旗黑-45S" panose="00020600040101010101" pitchFamily="18" charset="-122"/>
              <a:ea typeface="+mj-ea"/>
              <a:cs typeface="+mn-cs"/>
              <a:sym typeface="汉仪旗黑-45S" panose="00020600040101010101" pitchFamily="18" charset="-122"/>
            </a:endParaRPr>
          </a:p>
        </p:txBody>
      </p:sp>
      <p:sp>
        <p:nvSpPr>
          <p:cNvPr id="62" name="矩形 61"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6215945" y="2276600"/>
            <a:ext cx="2611273" cy="1476375"/>
          </a:xfrm>
          <a:prstGeom prst="rect">
            <a:avLst/>
          </a:prstGeom>
        </p:spPr>
        <p:txBody>
          <a:bodyPr wrap="square">
            <a:spAutoFit/>
          </a:bodyPr>
          <a:lstStyle/>
          <a:p>
            <a:pPr marL="0" marR="0" lvl="0" indent="0" defTabSz="685800" rtl="0" eaLnBrk="1" fontAlgn="base"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补助科技型中小微企业和创业团队使用共享科研设施与仪器开展科技创新活动的费用</a:t>
            </a:r>
            <a:endPar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buFontTx/>
              <a:buNone/>
              <a:defRPr/>
            </a:pPr>
            <a:r>
              <a:rPr kumimoji="0" lang="en-US" altLang="zh-CN" sz="1200" b="0"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100%</a:t>
            </a:r>
            <a:r>
              <a:rPr kumimoji="0" lang="zh-CN" altLang="en-US" sz="1200" b="0"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研发加计扣除</a:t>
            </a:r>
            <a:endParaRPr kumimoji="0" lang="zh-CN" altLang="en-US" sz="1200" b="0"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p:txBody>
      </p:sp>
      <p:sp>
        <p:nvSpPr>
          <p:cNvPr id="63" name="文本框 62"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700476" y="1273104"/>
            <a:ext cx="2227580" cy="337185"/>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srgbClr val="31809F"/>
                </a:solidFill>
                <a:effectLst/>
                <a:uLnTx/>
                <a:uFillTx/>
                <a:latin typeface="汉仪旗黑-45S" panose="00020600040101010101" pitchFamily="18" charset="-122"/>
                <a:ea typeface="+mj-ea"/>
                <a:cs typeface="+mn-cs"/>
                <a:sym typeface="汉仪旗黑-45S" panose="00020600040101010101" pitchFamily="18" charset="-122"/>
              </a:rPr>
              <a:t>企业研究开发补助资金</a:t>
            </a:r>
            <a:endParaRPr kumimoji="0" lang="zh-CN" altLang="en-US" sz="1600" b="1" i="0" u="none" strike="noStrike" kern="1200" cap="none" spc="0" normalizeH="0" baseline="0" noProof="0">
              <a:ln>
                <a:noFill/>
              </a:ln>
              <a:solidFill>
                <a:srgbClr val="31809F"/>
              </a:solidFill>
              <a:effectLst/>
              <a:uLnTx/>
              <a:uFillTx/>
              <a:latin typeface="汉仪旗黑-45S" panose="00020600040101010101" pitchFamily="18" charset="-122"/>
              <a:ea typeface="+mj-ea"/>
              <a:cs typeface="+mn-cs"/>
              <a:sym typeface="汉仪旗黑-45S" panose="00020600040101010101" pitchFamily="18" charset="-122"/>
            </a:endParaRPr>
          </a:p>
        </p:txBody>
      </p:sp>
      <p:sp>
        <p:nvSpPr>
          <p:cNvPr id="64" name="矩形 63"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316783" y="1703677"/>
            <a:ext cx="2611273" cy="922020"/>
          </a:xfrm>
          <a:prstGeom prst="rect">
            <a:avLst/>
          </a:prstGeom>
        </p:spPr>
        <p:txBody>
          <a:bodyPr wrap="square">
            <a:spAutoFit/>
          </a:bodyPr>
          <a:lstStyle/>
          <a:p>
            <a:pPr marL="0" marR="0" lvl="0" indent="0" algn="l" defTabSz="685800" rtl="0" eaLnBrk="1" fontAlgn="base"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按一定比例对科技型中小企业、高新技术企业和培育库企业的研发经费投入给予的补助资金</a:t>
            </a:r>
            <a:r>
              <a:rPr kumimoji="0" lang="en-US" altLang="zh-CN" sz="105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 </a:t>
            </a:r>
            <a:endParaRPr kumimoji="0" lang="en-US" altLang="zh-CN" sz="105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文本框 46"/>
          <p:cNvSpPr txBox="1"/>
          <p:nvPr/>
        </p:nvSpPr>
        <p:spPr>
          <a:xfrm>
            <a:off x="2222489" y="1731496"/>
            <a:ext cx="4699020" cy="829945"/>
          </a:xfrm>
          <a:prstGeom prst="rect">
            <a:avLst/>
          </a:prstGeom>
          <a:noFill/>
        </p:spPr>
        <p:txBody>
          <a:bodyPr wrap="square" rtlCol="0">
            <a:spAutoFit/>
          </a:bodyPr>
          <a:lstStyle/>
          <a:p>
            <a:pPr algn="ctr" defTabSz="685800">
              <a:defRPr/>
            </a:pPr>
            <a:r>
              <a:rPr lang="zh-CN" altLang="en-US" sz="4800">
                <a:solidFill>
                  <a:srgbClr val="31809F"/>
                </a:solidFill>
                <a:latin typeface="汉仪旗黑-45S" panose="00020600040101010101" pitchFamily="18" charset="-122"/>
                <a:ea typeface="汉仪雅酷黑 65W"/>
                <a:sym typeface="汉仪旗黑-45S" panose="00020600040101010101" pitchFamily="18" charset="-122"/>
              </a:rPr>
              <a:t>相关问题</a:t>
            </a:r>
            <a:endParaRPr lang="zh-CN" altLang="en-US" sz="4800">
              <a:solidFill>
                <a:srgbClr val="31809F"/>
              </a:solidFill>
              <a:latin typeface="汉仪旗黑-45S" panose="00020600040101010101" pitchFamily="18" charset="-122"/>
              <a:ea typeface="汉仪雅酷黑 65W"/>
              <a:sym typeface="汉仪旗黑-45S" panose="00020600040101010101" pitchFamily="18"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6"/>
          <p:cNvSpPr/>
          <p:nvPr/>
        </p:nvSpPr>
        <p:spPr>
          <a:xfrm rot="2700000">
            <a:off x="482367" y="1477839"/>
            <a:ext cx="823243" cy="823243"/>
          </a:xfrm>
          <a:prstGeom prst="roundRect">
            <a:avLst>
              <a:gd name="adj" fmla="val 7928"/>
            </a:avLst>
          </a:prstGeom>
          <a:solidFill>
            <a:srgbClr val="77BA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1699470" y="1307367"/>
            <a:ext cx="2611273" cy="1198880"/>
          </a:xfrm>
          <a:prstGeom prst="rect">
            <a:avLst/>
          </a:prstGeom>
        </p:spPr>
        <p:txBody>
          <a:bodyPr wrap="square">
            <a:spAutoFit/>
          </a:bodyPr>
          <a:lstStyle/>
          <a:p>
            <a:pPr marL="0" marR="0" lvl="0" indent="0" defTabSz="685800" rtl="0" eaLnBrk="1" fontAlgn="base"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信息表需完整拍摄，不要拍摄多余背景；封面法人需清晰</a:t>
            </a:r>
            <a:r>
              <a:rPr kumimoji="0" lang="zh-CN" altLang="en-US" sz="1200" b="0"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手写签字</a:t>
            </a: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，与企业信息一致；</a:t>
            </a:r>
            <a:r>
              <a:rPr kumimoji="0" lang="zh-CN" altLang="en-US" sz="1200" b="0"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企业公章要1:1</a:t>
            </a: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比例，不要缩小版的扫描件；</a:t>
            </a:r>
            <a:endPar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p:txBody>
      </p:sp>
      <p:sp>
        <p:nvSpPr>
          <p:cNvPr id="24" name="矩形: 圆角 23"/>
          <p:cNvSpPr/>
          <p:nvPr/>
        </p:nvSpPr>
        <p:spPr>
          <a:xfrm rot="2700000">
            <a:off x="482367" y="3306639"/>
            <a:ext cx="823243" cy="823243"/>
          </a:xfrm>
          <a:prstGeom prst="roundRect">
            <a:avLst>
              <a:gd name="adj" fmla="val 7928"/>
            </a:avLst>
          </a:prstGeom>
          <a:solidFill>
            <a:srgbClr val="77BA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1700105" y="3024407"/>
            <a:ext cx="2611273" cy="1753235"/>
          </a:xfrm>
          <a:prstGeom prst="rect">
            <a:avLst/>
          </a:prstGeom>
        </p:spPr>
        <p:txBody>
          <a:bodyPr wrap="square">
            <a:spAutoFit/>
          </a:bodyPr>
          <a:lstStyle/>
          <a:p>
            <a:pPr marL="0" marR="0" lvl="0" indent="0" defTabSz="685800" rtl="0" eaLnBrk="1" fontAlgn="base" latinLnBrk="0" hangingPunct="1">
              <a:lnSpc>
                <a:spcPct val="150000"/>
              </a:lnSpc>
              <a:spcBef>
                <a:spcPct val="0"/>
              </a:spcBef>
              <a:spcAft>
                <a:spcPct val="0"/>
              </a:spcAft>
              <a:buClrTx/>
              <a:buSzTx/>
              <a:buFontTx/>
              <a:buNone/>
              <a:defRPr/>
            </a:pPr>
            <a:r>
              <a:rPr kumimoji="0" lang="en-US" alt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拥有经认定的省部级以上研发机构、企业近五年内获得过国家级科技奖励，企业近五年内主导制定过国际标准、国家标准、或行业标准（国家级的），图片在二张以上的（含2张），需合并成</a:t>
            </a:r>
            <a:r>
              <a:rPr kumimoji="0" lang="en-US" altLang="zh-CN" sz="1200" b="0" i="0" u="none" strike="noStrike" kern="1200" cap="none" spc="0" normalizeH="0" baseline="0" noProof="0">
                <a:ln>
                  <a:noFill/>
                </a:ln>
                <a:solidFill>
                  <a:srgbClr val="FF0000"/>
                </a:solidFill>
                <a:effectLst/>
                <a:uLnTx/>
                <a:uFillTx/>
                <a:latin typeface="Times New Roman" panose="02020603050405020304" charset="0"/>
                <a:ea typeface="微软雅黑" panose="020B0503020204020204" charset="-122"/>
                <a:cs typeface="Times New Roman" panose="02020603050405020304" charset="0"/>
                <a:sym typeface="汉仪旗黑-45S" panose="00020600040101010101" pitchFamily="18" charset="-122"/>
              </a:rPr>
              <a:t>PDF</a:t>
            </a:r>
            <a:r>
              <a:rPr kumimoji="0" lang="en-US" alt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格式上传；</a:t>
            </a:r>
            <a:endParaRPr kumimoji="0" lang="en-US" alt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p:txBody>
      </p:sp>
      <p:sp>
        <p:nvSpPr>
          <p:cNvPr id="30" name="矩形: 圆角 29"/>
          <p:cNvSpPr/>
          <p:nvPr/>
        </p:nvSpPr>
        <p:spPr>
          <a:xfrm rot="2700000">
            <a:off x="4853400" y="1477839"/>
            <a:ext cx="823243" cy="823243"/>
          </a:xfrm>
          <a:prstGeom prst="roundRect">
            <a:avLst>
              <a:gd name="adj" fmla="val 7928"/>
            </a:avLst>
          </a:prstGeom>
          <a:solidFill>
            <a:srgbClr val="B3D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6022878" y="1307367"/>
            <a:ext cx="2611273" cy="1476375"/>
          </a:xfrm>
          <a:prstGeom prst="rect">
            <a:avLst/>
          </a:prstGeom>
        </p:spPr>
        <p:txBody>
          <a:bodyPr wrap="square">
            <a:spAutoFit/>
          </a:bodyPr>
          <a:lstStyle/>
          <a:p>
            <a:pPr marL="0" marR="0" lvl="0" indent="0" defTabSz="685800" rtl="0" eaLnBrk="1" fontAlgn="base" latinLnBrk="0" hangingPunct="1">
              <a:lnSpc>
                <a:spcPct val="150000"/>
              </a:lnSpc>
              <a:spcBef>
                <a:spcPct val="0"/>
              </a:spcBef>
              <a:spcAft>
                <a:spcPct val="0"/>
              </a:spcAft>
              <a:buClrTx/>
              <a:buSzTx/>
              <a:buFontTx/>
              <a:buNone/>
              <a:defRPr/>
            </a:pPr>
            <a:r>
              <a:rPr kumimoji="0" lang="en-US" alt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企业研发项目汇总表中的“项目编号”，需要在现有编号的基础上，含该项目的年度标识</a:t>
            </a: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a:t>
            </a:r>
            <a:r>
              <a:rPr kumimoji="0" lang="en-US" altLang="zh-CN" sz="1200" b="0"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不允许出现中文</a:t>
            </a:r>
            <a:r>
              <a:rPr kumimoji="0" lang="zh-CN" altLang="en-US" sz="1200" b="0"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文字</a:t>
            </a: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和随意更改，项目名称符合编写要求，客观反应研发内容；</a:t>
            </a:r>
            <a:endPar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p:txBody>
      </p:sp>
      <p:sp>
        <p:nvSpPr>
          <p:cNvPr id="42" name="矩形: 圆角 41"/>
          <p:cNvSpPr/>
          <p:nvPr/>
        </p:nvSpPr>
        <p:spPr>
          <a:xfrm rot="2700000">
            <a:off x="4853400" y="3306639"/>
            <a:ext cx="823243" cy="823243"/>
          </a:xfrm>
          <a:prstGeom prst="roundRect">
            <a:avLst>
              <a:gd name="adj" fmla="val 7928"/>
            </a:avLst>
          </a:prstGeom>
          <a:solidFill>
            <a:srgbClr val="B3D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6093998" y="3362227"/>
            <a:ext cx="2611273" cy="922020"/>
          </a:xfrm>
          <a:prstGeom prst="rect">
            <a:avLst/>
          </a:prstGeom>
        </p:spPr>
        <p:txBody>
          <a:bodyPr wrap="square">
            <a:spAutoFit/>
          </a:bodyPr>
          <a:lstStyle/>
          <a:p>
            <a:pPr marL="0" marR="0" lvl="0" indent="0" defTabSz="685800" rtl="0" eaLnBrk="1" fontAlgn="base" latinLnBrk="0" hangingPunct="1">
              <a:lnSpc>
                <a:spcPct val="150000"/>
              </a:lnSpc>
              <a:spcBef>
                <a:spcPct val="0"/>
              </a:spcBef>
              <a:spcAft>
                <a:spcPct val="0"/>
              </a:spcAft>
              <a:buClrTx/>
              <a:buSzTx/>
              <a:buFontTx/>
              <a:buNone/>
              <a:defRPr/>
            </a:pPr>
            <a:r>
              <a:rPr kumimoji="0" lang="zh-CN" altLang="en-US" sz="1200" b="1"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评价信息真实、有效。</a:t>
            </a:r>
            <a:r>
              <a:rPr kumimoji="0" lang="en-US" alt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人员结构中的“学历”必须填写，“职称”有就填，没有不填；</a:t>
            </a:r>
            <a:endParaRPr kumimoji="0" lang="en-US" alt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p:txBody>
      </p:sp>
      <p:sp>
        <p:nvSpPr>
          <p:cNvPr id="26" name="Freeform 5"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a:spLocks noEditPoints="1"/>
          </p:cNvSpPr>
          <p:nvPr/>
        </p:nvSpPr>
        <p:spPr bwMode="auto">
          <a:xfrm>
            <a:off x="5077791" y="1684256"/>
            <a:ext cx="374460" cy="360254"/>
          </a:xfrm>
          <a:custGeom>
            <a:avLst/>
            <a:gdLst>
              <a:gd name="T0" fmla="*/ 550 w 675"/>
              <a:gd name="T1" fmla="*/ 125 h 650"/>
              <a:gd name="T2" fmla="*/ 488 w 675"/>
              <a:gd name="T3" fmla="*/ 125 h 650"/>
              <a:gd name="T4" fmla="*/ 488 w 675"/>
              <a:gd name="T5" fmla="*/ 75 h 650"/>
              <a:gd name="T6" fmla="*/ 413 w 675"/>
              <a:gd name="T7" fmla="*/ 0 h 650"/>
              <a:gd name="T8" fmla="*/ 262 w 675"/>
              <a:gd name="T9" fmla="*/ 0 h 650"/>
              <a:gd name="T10" fmla="*/ 187 w 675"/>
              <a:gd name="T11" fmla="*/ 75 h 650"/>
              <a:gd name="T12" fmla="*/ 187 w 675"/>
              <a:gd name="T13" fmla="*/ 125 h 650"/>
              <a:gd name="T14" fmla="*/ 125 w 675"/>
              <a:gd name="T15" fmla="*/ 125 h 650"/>
              <a:gd name="T16" fmla="*/ 0 w 675"/>
              <a:gd name="T17" fmla="*/ 250 h 650"/>
              <a:gd name="T18" fmla="*/ 0 w 675"/>
              <a:gd name="T19" fmla="*/ 525 h 650"/>
              <a:gd name="T20" fmla="*/ 125 w 675"/>
              <a:gd name="T21" fmla="*/ 650 h 650"/>
              <a:gd name="T22" fmla="*/ 550 w 675"/>
              <a:gd name="T23" fmla="*/ 650 h 650"/>
              <a:gd name="T24" fmla="*/ 675 w 675"/>
              <a:gd name="T25" fmla="*/ 525 h 650"/>
              <a:gd name="T26" fmla="*/ 675 w 675"/>
              <a:gd name="T27" fmla="*/ 250 h 650"/>
              <a:gd name="T28" fmla="*/ 550 w 675"/>
              <a:gd name="T29" fmla="*/ 125 h 650"/>
              <a:gd name="T30" fmla="*/ 237 w 675"/>
              <a:gd name="T31" fmla="*/ 75 h 650"/>
              <a:gd name="T32" fmla="*/ 262 w 675"/>
              <a:gd name="T33" fmla="*/ 50 h 650"/>
              <a:gd name="T34" fmla="*/ 413 w 675"/>
              <a:gd name="T35" fmla="*/ 50 h 650"/>
              <a:gd name="T36" fmla="*/ 438 w 675"/>
              <a:gd name="T37" fmla="*/ 75 h 650"/>
              <a:gd name="T38" fmla="*/ 438 w 675"/>
              <a:gd name="T39" fmla="*/ 125 h 650"/>
              <a:gd name="T40" fmla="*/ 237 w 675"/>
              <a:gd name="T41" fmla="*/ 125 h 650"/>
              <a:gd name="T42" fmla="*/ 237 w 675"/>
              <a:gd name="T43" fmla="*/ 75 h 650"/>
              <a:gd name="T44" fmla="*/ 125 w 675"/>
              <a:gd name="T45" fmla="*/ 175 h 650"/>
              <a:gd name="T46" fmla="*/ 550 w 675"/>
              <a:gd name="T47" fmla="*/ 175 h 650"/>
              <a:gd name="T48" fmla="*/ 625 w 675"/>
              <a:gd name="T49" fmla="*/ 250 h 650"/>
              <a:gd name="T50" fmla="*/ 625 w 675"/>
              <a:gd name="T51" fmla="*/ 275 h 650"/>
              <a:gd name="T52" fmla="*/ 50 w 675"/>
              <a:gd name="T53" fmla="*/ 275 h 650"/>
              <a:gd name="T54" fmla="*/ 50 w 675"/>
              <a:gd name="T55" fmla="*/ 250 h 650"/>
              <a:gd name="T56" fmla="*/ 125 w 675"/>
              <a:gd name="T57" fmla="*/ 175 h 650"/>
              <a:gd name="T58" fmla="*/ 381 w 675"/>
              <a:gd name="T59" fmla="*/ 325 h 650"/>
              <a:gd name="T60" fmla="*/ 338 w 675"/>
              <a:gd name="T61" fmla="*/ 350 h 650"/>
              <a:gd name="T62" fmla="*/ 294 w 675"/>
              <a:gd name="T63" fmla="*/ 325 h 650"/>
              <a:gd name="T64" fmla="*/ 381 w 675"/>
              <a:gd name="T65" fmla="*/ 325 h 650"/>
              <a:gd name="T66" fmla="*/ 550 w 675"/>
              <a:gd name="T67" fmla="*/ 600 h 650"/>
              <a:gd name="T68" fmla="*/ 125 w 675"/>
              <a:gd name="T69" fmla="*/ 600 h 650"/>
              <a:gd name="T70" fmla="*/ 50 w 675"/>
              <a:gd name="T71" fmla="*/ 525 h 650"/>
              <a:gd name="T72" fmla="*/ 50 w 675"/>
              <a:gd name="T73" fmla="*/ 325 h 650"/>
              <a:gd name="T74" fmla="*/ 241 w 675"/>
              <a:gd name="T75" fmla="*/ 325 h 650"/>
              <a:gd name="T76" fmla="*/ 338 w 675"/>
              <a:gd name="T77" fmla="*/ 400 h 650"/>
              <a:gd name="T78" fmla="*/ 434 w 675"/>
              <a:gd name="T79" fmla="*/ 325 h 650"/>
              <a:gd name="T80" fmla="*/ 625 w 675"/>
              <a:gd name="T81" fmla="*/ 325 h 650"/>
              <a:gd name="T82" fmla="*/ 625 w 675"/>
              <a:gd name="T83" fmla="*/ 525 h 650"/>
              <a:gd name="T84" fmla="*/ 550 w 675"/>
              <a:gd name="T85" fmla="*/ 60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75" h="650">
                <a:moveTo>
                  <a:pt x="550" y="125"/>
                </a:moveTo>
                <a:cubicBezTo>
                  <a:pt x="488" y="125"/>
                  <a:pt x="488" y="125"/>
                  <a:pt x="488" y="125"/>
                </a:cubicBezTo>
                <a:cubicBezTo>
                  <a:pt x="488" y="75"/>
                  <a:pt x="488" y="75"/>
                  <a:pt x="488" y="75"/>
                </a:cubicBezTo>
                <a:cubicBezTo>
                  <a:pt x="488" y="34"/>
                  <a:pt x="454" y="0"/>
                  <a:pt x="413" y="0"/>
                </a:cubicBezTo>
                <a:cubicBezTo>
                  <a:pt x="262" y="0"/>
                  <a:pt x="262" y="0"/>
                  <a:pt x="262" y="0"/>
                </a:cubicBezTo>
                <a:cubicBezTo>
                  <a:pt x="221" y="0"/>
                  <a:pt x="187" y="34"/>
                  <a:pt x="187" y="75"/>
                </a:cubicBezTo>
                <a:cubicBezTo>
                  <a:pt x="187" y="125"/>
                  <a:pt x="187" y="125"/>
                  <a:pt x="187" y="125"/>
                </a:cubicBezTo>
                <a:cubicBezTo>
                  <a:pt x="125" y="125"/>
                  <a:pt x="125" y="125"/>
                  <a:pt x="125" y="125"/>
                </a:cubicBezTo>
                <a:cubicBezTo>
                  <a:pt x="56" y="125"/>
                  <a:pt x="0" y="181"/>
                  <a:pt x="0" y="250"/>
                </a:cubicBezTo>
                <a:cubicBezTo>
                  <a:pt x="0" y="525"/>
                  <a:pt x="0" y="525"/>
                  <a:pt x="0" y="525"/>
                </a:cubicBezTo>
                <a:cubicBezTo>
                  <a:pt x="0" y="594"/>
                  <a:pt x="56" y="650"/>
                  <a:pt x="125" y="650"/>
                </a:cubicBezTo>
                <a:cubicBezTo>
                  <a:pt x="550" y="650"/>
                  <a:pt x="550" y="650"/>
                  <a:pt x="550" y="650"/>
                </a:cubicBezTo>
                <a:cubicBezTo>
                  <a:pt x="619" y="650"/>
                  <a:pt x="675" y="594"/>
                  <a:pt x="675" y="525"/>
                </a:cubicBezTo>
                <a:cubicBezTo>
                  <a:pt x="675" y="250"/>
                  <a:pt x="675" y="250"/>
                  <a:pt x="675" y="250"/>
                </a:cubicBezTo>
                <a:cubicBezTo>
                  <a:pt x="675" y="181"/>
                  <a:pt x="619" y="125"/>
                  <a:pt x="550" y="125"/>
                </a:cubicBezTo>
                <a:close/>
                <a:moveTo>
                  <a:pt x="237" y="75"/>
                </a:moveTo>
                <a:cubicBezTo>
                  <a:pt x="237" y="61"/>
                  <a:pt x="249" y="50"/>
                  <a:pt x="262" y="50"/>
                </a:cubicBezTo>
                <a:cubicBezTo>
                  <a:pt x="413" y="50"/>
                  <a:pt x="413" y="50"/>
                  <a:pt x="413" y="50"/>
                </a:cubicBezTo>
                <a:cubicBezTo>
                  <a:pt x="426" y="50"/>
                  <a:pt x="438" y="61"/>
                  <a:pt x="438" y="75"/>
                </a:cubicBezTo>
                <a:cubicBezTo>
                  <a:pt x="438" y="125"/>
                  <a:pt x="438" y="125"/>
                  <a:pt x="438" y="125"/>
                </a:cubicBezTo>
                <a:cubicBezTo>
                  <a:pt x="237" y="125"/>
                  <a:pt x="237" y="125"/>
                  <a:pt x="237" y="125"/>
                </a:cubicBezTo>
                <a:lnTo>
                  <a:pt x="237" y="75"/>
                </a:lnTo>
                <a:close/>
                <a:moveTo>
                  <a:pt x="125" y="175"/>
                </a:moveTo>
                <a:cubicBezTo>
                  <a:pt x="550" y="175"/>
                  <a:pt x="550" y="175"/>
                  <a:pt x="550" y="175"/>
                </a:cubicBezTo>
                <a:cubicBezTo>
                  <a:pt x="591" y="175"/>
                  <a:pt x="625" y="209"/>
                  <a:pt x="625" y="250"/>
                </a:cubicBezTo>
                <a:cubicBezTo>
                  <a:pt x="625" y="275"/>
                  <a:pt x="625" y="275"/>
                  <a:pt x="625" y="275"/>
                </a:cubicBezTo>
                <a:cubicBezTo>
                  <a:pt x="50" y="275"/>
                  <a:pt x="50" y="275"/>
                  <a:pt x="50" y="275"/>
                </a:cubicBezTo>
                <a:cubicBezTo>
                  <a:pt x="50" y="250"/>
                  <a:pt x="50" y="250"/>
                  <a:pt x="50" y="250"/>
                </a:cubicBezTo>
                <a:cubicBezTo>
                  <a:pt x="50" y="209"/>
                  <a:pt x="84" y="175"/>
                  <a:pt x="125" y="175"/>
                </a:cubicBezTo>
                <a:close/>
                <a:moveTo>
                  <a:pt x="381" y="325"/>
                </a:moveTo>
                <a:cubicBezTo>
                  <a:pt x="372" y="340"/>
                  <a:pt x="356" y="350"/>
                  <a:pt x="338" y="350"/>
                </a:cubicBezTo>
                <a:cubicBezTo>
                  <a:pt x="319" y="350"/>
                  <a:pt x="303" y="340"/>
                  <a:pt x="294" y="325"/>
                </a:cubicBezTo>
                <a:lnTo>
                  <a:pt x="381" y="325"/>
                </a:lnTo>
                <a:close/>
                <a:moveTo>
                  <a:pt x="550" y="600"/>
                </a:moveTo>
                <a:cubicBezTo>
                  <a:pt x="125" y="600"/>
                  <a:pt x="125" y="600"/>
                  <a:pt x="125" y="600"/>
                </a:cubicBezTo>
                <a:cubicBezTo>
                  <a:pt x="84" y="600"/>
                  <a:pt x="50" y="566"/>
                  <a:pt x="50" y="525"/>
                </a:cubicBezTo>
                <a:cubicBezTo>
                  <a:pt x="50" y="325"/>
                  <a:pt x="50" y="325"/>
                  <a:pt x="50" y="325"/>
                </a:cubicBezTo>
                <a:cubicBezTo>
                  <a:pt x="241" y="325"/>
                  <a:pt x="241" y="325"/>
                  <a:pt x="241" y="325"/>
                </a:cubicBezTo>
                <a:cubicBezTo>
                  <a:pt x="252" y="368"/>
                  <a:pt x="291" y="400"/>
                  <a:pt x="338" y="400"/>
                </a:cubicBezTo>
                <a:cubicBezTo>
                  <a:pt x="384" y="400"/>
                  <a:pt x="422" y="368"/>
                  <a:pt x="434" y="325"/>
                </a:cubicBezTo>
                <a:cubicBezTo>
                  <a:pt x="625" y="325"/>
                  <a:pt x="625" y="325"/>
                  <a:pt x="625" y="325"/>
                </a:cubicBezTo>
                <a:cubicBezTo>
                  <a:pt x="625" y="525"/>
                  <a:pt x="625" y="525"/>
                  <a:pt x="625" y="525"/>
                </a:cubicBezTo>
                <a:cubicBezTo>
                  <a:pt x="625" y="566"/>
                  <a:pt x="591" y="600"/>
                  <a:pt x="550" y="60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汉仪旗黑-45S" panose="00020600040101010101" pitchFamily="18" charset="-122"/>
              <a:sym typeface="汉仪旗黑-45S" panose="00020600040101010101" pitchFamily="18" charset="-122"/>
            </a:endParaRPr>
          </a:p>
        </p:txBody>
      </p:sp>
      <p:sp>
        <p:nvSpPr>
          <p:cNvPr id="27" name="Freeform 9"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a:spLocks noEditPoints="1"/>
          </p:cNvSpPr>
          <p:nvPr/>
        </p:nvSpPr>
        <p:spPr bwMode="auto">
          <a:xfrm>
            <a:off x="709122" y="3510130"/>
            <a:ext cx="369733" cy="355266"/>
          </a:xfrm>
          <a:custGeom>
            <a:avLst/>
            <a:gdLst>
              <a:gd name="T0" fmla="*/ 336 w 676"/>
              <a:gd name="T1" fmla="*/ 115 h 650"/>
              <a:gd name="T2" fmla="*/ 383 w 676"/>
              <a:gd name="T3" fmla="*/ 150 h 650"/>
              <a:gd name="T4" fmla="*/ 586 w 676"/>
              <a:gd name="T5" fmla="*/ 150 h 650"/>
              <a:gd name="T6" fmla="*/ 536 w 676"/>
              <a:gd name="T7" fmla="*/ 100 h 650"/>
              <a:gd name="T8" fmla="*/ 331 w 676"/>
              <a:gd name="T9" fmla="*/ 100 h 650"/>
              <a:gd name="T10" fmla="*/ 336 w 676"/>
              <a:gd name="T11" fmla="*/ 115 h 650"/>
              <a:gd name="T12" fmla="*/ 316 w 676"/>
              <a:gd name="T13" fmla="*/ 50 h 650"/>
              <a:gd name="T14" fmla="*/ 536 w 676"/>
              <a:gd name="T15" fmla="*/ 50 h 650"/>
              <a:gd name="T16" fmla="*/ 636 w 676"/>
              <a:gd name="T17" fmla="*/ 150 h 650"/>
              <a:gd name="T18" fmla="*/ 636 w 676"/>
              <a:gd name="T19" fmla="*/ 170 h 650"/>
              <a:gd name="T20" fmla="*/ 676 w 676"/>
              <a:gd name="T21" fmla="*/ 250 h 650"/>
              <a:gd name="T22" fmla="*/ 676 w 676"/>
              <a:gd name="T23" fmla="*/ 550 h 650"/>
              <a:gd name="T24" fmla="*/ 576 w 676"/>
              <a:gd name="T25" fmla="*/ 650 h 650"/>
              <a:gd name="T26" fmla="*/ 100 w 676"/>
              <a:gd name="T27" fmla="*/ 650 h 650"/>
              <a:gd name="T28" fmla="*/ 0 w 676"/>
              <a:gd name="T29" fmla="*/ 550 h 650"/>
              <a:gd name="T30" fmla="*/ 0 w 676"/>
              <a:gd name="T31" fmla="*/ 100 h 650"/>
              <a:gd name="T32" fmla="*/ 100 w 676"/>
              <a:gd name="T33" fmla="*/ 0 h 650"/>
              <a:gd name="T34" fmla="*/ 228 w 676"/>
              <a:gd name="T35" fmla="*/ 0 h 650"/>
              <a:gd name="T36" fmla="*/ 316 w 676"/>
              <a:gd name="T37" fmla="*/ 50 h 650"/>
              <a:gd name="T38" fmla="*/ 228 w 676"/>
              <a:gd name="T39" fmla="*/ 50 h 650"/>
              <a:gd name="T40" fmla="*/ 100 w 676"/>
              <a:gd name="T41" fmla="*/ 50 h 650"/>
              <a:gd name="T42" fmla="*/ 50 w 676"/>
              <a:gd name="T43" fmla="*/ 100 h 650"/>
              <a:gd name="T44" fmla="*/ 50 w 676"/>
              <a:gd name="T45" fmla="*/ 550 h 650"/>
              <a:gd name="T46" fmla="*/ 100 w 676"/>
              <a:gd name="T47" fmla="*/ 600 h 650"/>
              <a:gd name="T48" fmla="*/ 575 w 676"/>
              <a:gd name="T49" fmla="*/ 600 h 650"/>
              <a:gd name="T50" fmla="*/ 625 w 676"/>
              <a:gd name="T51" fmla="*/ 550 h 650"/>
              <a:gd name="T52" fmla="*/ 625 w 676"/>
              <a:gd name="T53" fmla="*/ 250 h 650"/>
              <a:gd name="T54" fmla="*/ 575 w 676"/>
              <a:gd name="T55" fmla="*/ 200 h 650"/>
              <a:gd name="T56" fmla="*/ 386 w 676"/>
              <a:gd name="T57" fmla="*/ 200 h 650"/>
              <a:gd name="T58" fmla="*/ 291 w 676"/>
              <a:gd name="T59" fmla="*/ 130 h 650"/>
              <a:gd name="T60" fmla="*/ 276 w 676"/>
              <a:gd name="T61" fmla="*/ 85 h 650"/>
              <a:gd name="T62" fmla="*/ 228 w 676"/>
              <a:gd name="T63" fmla="*/ 50 h 650"/>
              <a:gd name="T64" fmla="*/ 150 w 676"/>
              <a:gd name="T65" fmla="*/ 475 h 650"/>
              <a:gd name="T66" fmla="*/ 350 w 676"/>
              <a:gd name="T67" fmla="*/ 475 h 650"/>
              <a:gd name="T68" fmla="*/ 375 w 676"/>
              <a:gd name="T69" fmla="*/ 500 h 650"/>
              <a:gd name="T70" fmla="*/ 350 w 676"/>
              <a:gd name="T71" fmla="*/ 525 h 650"/>
              <a:gd name="T72" fmla="*/ 150 w 676"/>
              <a:gd name="T73" fmla="*/ 525 h 650"/>
              <a:gd name="T74" fmla="*/ 125 w 676"/>
              <a:gd name="T75" fmla="*/ 500 h 650"/>
              <a:gd name="T76" fmla="*/ 150 w 676"/>
              <a:gd name="T77" fmla="*/ 475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6" h="650">
                <a:moveTo>
                  <a:pt x="336" y="115"/>
                </a:moveTo>
                <a:cubicBezTo>
                  <a:pt x="342" y="136"/>
                  <a:pt x="362" y="150"/>
                  <a:pt x="383" y="150"/>
                </a:cubicBezTo>
                <a:cubicBezTo>
                  <a:pt x="586" y="150"/>
                  <a:pt x="586" y="150"/>
                  <a:pt x="586" y="150"/>
                </a:cubicBezTo>
                <a:cubicBezTo>
                  <a:pt x="586" y="122"/>
                  <a:pt x="563" y="100"/>
                  <a:pt x="536" y="100"/>
                </a:cubicBezTo>
                <a:cubicBezTo>
                  <a:pt x="331" y="100"/>
                  <a:pt x="331" y="100"/>
                  <a:pt x="331" y="100"/>
                </a:cubicBezTo>
                <a:lnTo>
                  <a:pt x="336" y="115"/>
                </a:lnTo>
                <a:close/>
                <a:moveTo>
                  <a:pt x="316" y="50"/>
                </a:moveTo>
                <a:cubicBezTo>
                  <a:pt x="536" y="50"/>
                  <a:pt x="536" y="50"/>
                  <a:pt x="536" y="50"/>
                </a:cubicBezTo>
                <a:cubicBezTo>
                  <a:pt x="591" y="50"/>
                  <a:pt x="636" y="95"/>
                  <a:pt x="636" y="150"/>
                </a:cubicBezTo>
                <a:cubicBezTo>
                  <a:pt x="636" y="170"/>
                  <a:pt x="636" y="170"/>
                  <a:pt x="636" y="170"/>
                </a:cubicBezTo>
                <a:cubicBezTo>
                  <a:pt x="660" y="189"/>
                  <a:pt x="676" y="217"/>
                  <a:pt x="676" y="250"/>
                </a:cubicBezTo>
                <a:cubicBezTo>
                  <a:pt x="676" y="550"/>
                  <a:pt x="676" y="550"/>
                  <a:pt x="676" y="550"/>
                </a:cubicBezTo>
                <a:cubicBezTo>
                  <a:pt x="676" y="605"/>
                  <a:pt x="631" y="650"/>
                  <a:pt x="576" y="650"/>
                </a:cubicBezTo>
                <a:cubicBezTo>
                  <a:pt x="100" y="650"/>
                  <a:pt x="100" y="650"/>
                  <a:pt x="100" y="650"/>
                </a:cubicBezTo>
                <a:cubicBezTo>
                  <a:pt x="45" y="650"/>
                  <a:pt x="0" y="605"/>
                  <a:pt x="0" y="550"/>
                </a:cubicBezTo>
                <a:cubicBezTo>
                  <a:pt x="0" y="100"/>
                  <a:pt x="0" y="100"/>
                  <a:pt x="0" y="100"/>
                </a:cubicBezTo>
                <a:cubicBezTo>
                  <a:pt x="0" y="45"/>
                  <a:pt x="45" y="0"/>
                  <a:pt x="100" y="0"/>
                </a:cubicBezTo>
                <a:cubicBezTo>
                  <a:pt x="228" y="0"/>
                  <a:pt x="228" y="0"/>
                  <a:pt x="228" y="0"/>
                </a:cubicBezTo>
                <a:cubicBezTo>
                  <a:pt x="265" y="0"/>
                  <a:pt x="298" y="20"/>
                  <a:pt x="316" y="50"/>
                </a:cubicBezTo>
                <a:close/>
                <a:moveTo>
                  <a:pt x="228" y="50"/>
                </a:moveTo>
                <a:cubicBezTo>
                  <a:pt x="100" y="50"/>
                  <a:pt x="100" y="50"/>
                  <a:pt x="100" y="50"/>
                </a:cubicBezTo>
                <a:cubicBezTo>
                  <a:pt x="72" y="50"/>
                  <a:pt x="50" y="72"/>
                  <a:pt x="50" y="100"/>
                </a:cubicBezTo>
                <a:cubicBezTo>
                  <a:pt x="50" y="550"/>
                  <a:pt x="50" y="550"/>
                  <a:pt x="50" y="550"/>
                </a:cubicBezTo>
                <a:cubicBezTo>
                  <a:pt x="50" y="578"/>
                  <a:pt x="72" y="600"/>
                  <a:pt x="100" y="600"/>
                </a:cubicBezTo>
                <a:cubicBezTo>
                  <a:pt x="575" y="600"/>
                  <a:pt x="575" y="600"/>
                  <a:pt x="575" y="600"/>
                </a:cubicBezTo>
                <a:cubicBezTo>
                  <a:pt x="602" y="600"/>
                  <a:pt x="625" y="578"/>
                  <a:pt x="625" y="550"/>
                </a:cubicBezTo>
                <a:cubicBezTo>
                  <a:pt x="625" y="250"/>
                  <a:pt x="625" y="250"/>
                  <a:pt x="625" y="250"/>
                </a:cubicBezTo>
                <a:cubicBezTo>
                  <a:pt x="625" y="222"/>
                  <a:pt x="602" y="200"/>
                  <a:pt x="575" y="200"/>
                </a:cubicBezTo>
                <a:cubicBezTo>
                  <a:pt x="386" y="200"/>
                  <a:pt x="386" y="200"/>
                  <a:pt x="386" y="200"/>
                </a:cubicBezTo>
                <a:cubicBezTo>
                  <a:pt x="342" y="200"/>
                  <a:pt x="303" y="171"/>
                  <a:pt x="291" y="130"/>
                </a:cubicBezTo>
                <a:cubicBezTo>
                  <a:pt x="276" y="85"/>
                  <a:pt x="276" y="85"/>
                  <a:pt x="276" y="85"/>
                </a:cubicBezTo>
                <a:cubicBezTo>
                  <a:pt x="270" y="64"/>
                  <a:pt x="251" y="50"/>
                  <a:pt x="228" y="50"/>
                </a:cubicBezTo>
                <a:close/>
                <a:moveTo>
                  <a:pt x="150" y="475"/>
                </a:moveTo>
                <a:cubicBezTo>
                  <a:pt x="350" y="475"/>
                  <a:pt x="350" y="475"/>
                  <a:pt x="350" y="475"/>
                </a:cubicBezTo>
                <a:cubicBezTo>
                  <a:pt x="363" y="475"/>
                  <a:pt x="375" y="486"/>
                  <a:pt x="375" y="500"/>
                </a:cubicBezTo>
                <a:cubicBezTo>
                  <a:pt x="375" y="514"/>
                  <a:pt x="363" y="525"/>
                  <a:pt x="350" y="525"/>
                </a:cubicBezTo>
                <a:cubicBezTo>
                  <a:pt x="150" y="525"/>
                  <a:pt x="150" y="525"/>
                  <a:pt x="150" y="525"/>
                </a:cubicBezTo>
                <a:cubicBezTo>
                  <a:pt x="136" y="525"/>
                  <a:pt x="125" y="514"/>
                  <a:pt x="125" y="500"/>
                </a:cubicBezTo>
                <a:cubicBezTo>
                  <a:pt x="125" y="486"/>
                  <a:pt x="136" y="475"/>
                  <a:pt x="150" y="475"/>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汉仪旗黑-45S" panose="00020600040101010101" pitchFamily="18" charset="-122"/>
              <a:sym typeface="汉仪旗黑-45S" panose="00020600040101010101" pitchFamily="18" charset="-122"/>
            </a:endParaRPr>
          </a:p>
        </p:txBody>
      </p:sp>
      <p:sp>
        <p:nvSpPr>
          <p:cNvPr id="34" name="Freeform 13"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a:spLocks noEditPoints="1"/>
          </p:cNvSpPr>
          <p:nvPr/>
        </p:nvSpPr>
        <p:spPr bwMode="auto">
          <a:xfrm>
            <a:off x="709122" y="1721948"/>
            <a:ext cx="369733" cy="315239"/>
          </a:xfrm>
          <a:custGeom>
            <a:avLst/>
            <a:gdLst>
              <a:gd name="T0" fmla="*/ 550 w 675"/>
              <a:gd name="T1" fmla="*/ 0 h 575"/>
              <a:gd name="T2" fmla="*/ 125 w 675"/>
              <a:gd name="T3" fmla="*/ 0 h 575"/>
              <a:gd name="T4" fmla="*/ 0 w 675"/>
              <a:gd name="T5" fmla="*/ 125 h 575"/>
              <a:gd name="T6" fmla="*/ 0 w 675"/>
              <a:gd name="T7" fmla="*/ 450 h 575"/>
              <a:gd name="T8" fmla="*/ 125 w 675"/>
              <a:gd name="T9" fmla="*/ 575 h 575"/>
              <a:gd name="T10" fmla="*/ 550 w 675"/>
              <a:gd name="T11" fmla="*/ 575 h 575"/>
              <a:gd name="T12" fmla="*/ 675 w 675"/>
              <a:gd name="T13" fmla="*/ 450 h 575"/>
              <a:gd name="T14" fmla="*/ 675 w 675"/>
              <a:gd name="T15" fmla="*/ 125 h 575"/>
              <a:gd name="T16" fmla="*/ 550 w 675"/>
              <a:gd name="T17" fmla="*/ 0 h 575"/>
              <a:gd name="T18" fmla="*/ 125 w 675"/>
              <a:gd name="T19" fmla="*/ 50 h 575"/>
              <a:gd name="T20" fmla="*/ 550 w 675"/>
              <a:gd name="T21" fmla="*/ 50 h 575"/>
              <a:gd name="T22" fmla="*/ 613 w 675"/>
              <a:gd name="T23" fmla="*/ 87 h 575"/>
              <a:gd name="T24" fmla="*/ 368 w 675"/>
              <a:gd name="T25" fmla="*/ 285 h 575"/>
              <a:gd name="T26" fmla="*/ 306 w 675"/>
              <a:gd name="T27" fmla="*/ 285 h 575"/>
              <a:gd name="T28" fmla="*/ 61 w 675"/>
              <a:gd name="T29" fmla="*/ 87 h 575"/>
              <a:gd name="T30" fmla="*/ 125 w 675"/>
              <a:gd name="T31" fmla="*/ 50 h 575"/>
              <a:gd name="T32" fmla="*/ 550 w 675"/>
              <a:gd name="T33" fmla="*/ 525 h 575"/>
              <a:gd name="T34" fmla="*/ 125 w 675"/>
              <a:gd name="T35" fmla="*/ 525 h 575"/>
              <a:gd name="T36" fmla="*/ 50 w 675"/>
              <a:gd name="T37" fmla="*/ 450 h 575"/>
              <a:gd name="T38" fmla="*/ 50 w 675"/>
              <a:gd name="T39" fmla="*/ 143 h 575"/>
              <a:gd name="T40" fmla="*/ 275 w 675"/>
              <a:gd name="T41" fmla="*/ 325 h 575"/>
              <a:gd name="T42" fmla="*/ 337 w 675"/>
              <a:gd name="T43" fmla="*/ 348 h 575"/>
              <a:gd name="T44" fmla="*/ 400 w 675"/>
              <a:gd name="T45" fmla="*/ 325 h 575"/>
              <a:gd name="T46" fmla="*/ 625 w 675"/>
              <a:gd name="T47" fmla="*/ 143 h 575"/>
              <a:gd name="T48" fmla="*/ 625 w 675"/>
              <a:gd name="T49" fmla="*/ 450 h 575"/>
              <a:gd name="T50" fmla="*/ 550 w 675"/>
              <a:gd name="T51" fmla="*/ 52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5" h="575">
                <a:moveTo>
                  <a:pt x="550" y="0"/>
                </a:moveTo>
                <a:cubicBezTo>
                  <a:pt x="125" y="0"/>
                  <a:pt x="125" y="0"/>
                  <a:pt x="125" y="0"/>
                </a:cubicBezTo>
                <a:cubicBezTo>
                  <a:pt x="56" y="0"/>
                  <a:pt x="0" y="57"/>
                  <a:pt x="0" y="125"/>
                </a:cubicBezTo>
                <a:cubicBezTo>
                  <a:pt x="0" y="450"/>
                  <a:pt x="0" y="450"/>
                  <a:pt x="0" y="450"/>
                </a:cubicBezTo>
                <a:cubicBezTo>
                  <a:pt x="0" y="519"/>
                  <a:pt x="56" y="575"/>
                  <a:pt x="125" y="575"/>
                </a:cubicBezTo>
                <a:cubicBezTo>
                  <a:pt x="550" y="575"/>
                  <a:pt x="550" y="575"/>
                  <a:pt x="550" y="575"/>
                </a:cubicBezTo>
                <a:cubicBezTo>
                  <a:pt x="618" y="575"/>
                  <a:pt x="675" y="519"/>
                  <a:pt x="675" y="450"/>
                </a:cubicBezTo>
                <a:cubicBezTo>
                  <a:pt x="675" y="125"/>
                  <a:pt x="675" y="125"/>
                  <a:pt x="675" y="125"/>
                </a:cubicBezTo>
                <a:cubicBezTo>
                  <a:pt x="675" y="57"/>
                  <a:pt x="618" y="0"/>
                  <a:pt x="550" y="0"/>
                </a:cubicBezTo>
                <a:close/>
                <a:moveTo>
                  <a:pt x="125" y="50"/>
                </a:moveTo>
                <a:cubicBezTo>
                  <a:pt x="550" y="50"/>
                  <a:pt x="550" y="50"/>
                  <a:pt x="550" y="50"/>
                </a:cubicBezTo>
                <a:cubicBezTo>
                  <a:pt x="577" y="50"/>
                  <a:pt x="601" y="65"/>
                  <a:pt x="613" y="87"/>
                </a:cubicBezTo>
                <a:cubicBezTo>
                  <a:pt x="368" y="285"/>
                  <a:pt x="368" y="285"/>
                  <a:pt x="368" y="285"/>
                </a:cubicBezTo>
                <a:cubicBezTo>
                  <a:pt x="350" y="300"/>
                  <a:pt x="323" y="300"/>
                  <a:pt x="306" y="285"/>
                </a:cubicBezTo>
                <a:cubicBezTo>
                  <a:pt x="61" y="87"/>
                  <a:pt x="61" y="87"/>
                  <a:pt x="61" y="87"/>
                </a:cubicBezTo>
                <a:cubicBezTo>
                  <a:pt x="73" y="65"/>
                  <a:pt x="97" y="50"/>
                  <a:pt x="125" y="50"/>
                </a:cubicBezTo>
                <a:close/>
                <a:moveTo>
                  <a:pt x="550" y="525"/>
                </a:moveTo>
                <a:cubicBezTo>
                  <a:pt x="125" y="525"/>
                  <a:pt x="125" y="525"/>
                  <a:pt x="125" y="525"/>
                </a:cubicBezTo>
                <a:cubicBezTo>
                  <a:pt x="83" y="525"/>
                  <a:pt x="50" y="492"/>
                  <a:pt x="50" y="450"/>
                </a:cubicBezTo>
                <a:cubicBezTo>
                  <a:pt x="50" y="143"/>
                  <a:pt x="50" y="143"/>
                  <a:pt x="50" y="143"/>
                </a:cubicBezTo>
                <a:cubicBezTo>
                  <a:pt x="275" y="325"/>
                  <a:pt x="275" y="325"/>
                  <a:pt x="275" y="325"/>
                </a:cubicBezTo>
                <a:cubicBezTo>
                  <a:pt x="293" y="340"/>
                  <a:pt x="315" y="348"/>
                  <a:pt x="337" y="348"/>
                </a:cubicBezTo>
                <a:cubicBezTo>
                  <a:pt x="360" y="348"/>
                  <a:pt x="382" y="340"/>
                  <a:pt x="400" y="325"/>
                </a:cubicBezTo>
                <a:cubicBezTo>
                  <a:pt x="625" y="143"/>
                  <a:pt x="625" y="143"/>
                  <a:pt x="625" y="143"/>
                </a:cubicBezTo>
                <a:cubicBezTo>
                  <a:pt x="625" y="450"/>
                  <a:pt x="625" y="450"/>
                  <a:pt x="625" y="450"/>
                </a:cubicBezTo>
                <a:cubicBezTo>
                  <a:pt x="625" y="492"/>
                  <a:pt x="591" y="525"/>
                  <a:pt x="550" y="525"/>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汉仪旗黑-45S" panose="00020600040101010101" pitchFamily="18" charset="-122"/>
              <a:sym typeface="汉仪旗黑-45S" panose="00020600040101010101" pitchFamily="18" charset="-122"/>
            </a:endParaRPr>
          </a:p>
        </p:txBody>
      </p:sp>
      <p:grpSp>
        <p:nvGrpSpPr>
          <p:cNvPr id="35" name="组合 34"/>
          <p:cNvGrpSpPr/>
          <p:nvPr/>
        </p:nvGrpSpPr>
        <p:grpSpPr>
          <a:xfrm>
            <a:off x="5062812" y="3483567"/>
            <a:ext cx="404419" cy="420096"/>
            <a:chOff x="5279866" y="3610406"/>
            <a:chExt cx="261825" cy="271974"/>
          </a:xfrm>
          <a:solidFill>
            <a:schemeClr val="bg1"/>
          </a:solidFill>
        </p:grpSpPr>
        <p:sp>
          <p:nvSpPr>
            <p:cNvPr id="36" name="Freeform 5"/>
            <p:cNvSpPr>
              <a:spLocks noEditPoints="1"/>
            </p:cNvSpPr>
            <p:nvPr/>
          </p:nvSpPr>
          <p:spPr bwMode="auto">
            <a:xfrm>
              <a:off x="5279866" y="3610406"/>
              <a:ext cx="261825" cy="271974"/>
            </a:xfrm>
            <a:custGeom>
              <a:avLst/>
              <a:gdLst>
                <a:gd name="T0" fmla="*/ 500 w 650"/>
                <a:gd name="T1" fmla="*/ 250 h 675"/>
                <a:gd name="T2" fmla="*/ 488 w 650"/>
                <a:gd name="T3" fmla="*/ 250 h 675"/>
                <a:gd name="T4" fmla="*/ 488 w 650"/>
                <a:gd name="T5" fmla="*/ 150 h 675"/>
                <a:gd name="T6" fmla="*/ 338 w 650"/>
                <a:gd name="T7" fmla="*/ 0 h 675"/>
                <a:gd name="T8" fmla="*/ 313 w 650"/>
                <a:gd name="T9" fmla="*/ 0 h 675"/>
                <a:gd name="T10" fmla="*/ 163 w 650"/>
                <a:gd name="T11" fmla="*/ 150 h 675"/>
                <a:gd name="T12" fmla="*/ 188 w 650"/>
                <a:gd name="T13" fmla="*/ 175 h 675"/>
                <a:gd name="T14" fmla="*/ 213 w 650"/>
                <a:gd name="T15" fmla="*/ 150 h 675"/>
                <a:gd name="T16" fmla="*/ 313 w 650"/>
                <a:gd name="T17" fmla="*/ 50 h 675"/>
                <a:gd name="T18" fmla="*/ 338 w 650"/>
                <a:gd name="T19" fmla="*/ 50 h 675"/>
                <a:gd name="T20" fmla="*/ 438 w 650"/>
                <a:gd name="T21" fmla="*/ 150 h 675"/>
                <a:gd name="T22" fmla="*/ 438 w 650"/>
                <a:gd name="T23" fmla="*/ 250 h 675"/>
                <a:gd name="T24" fmla="*/ 150 w 650"/>
                <a:gd name="T25" fmla="*/ 250 h 675"/>
                <a:gd name="T26" fmla="*/ 0 w 650"/>
                <a:gd name="T27" fmla="*/ 400 h 675"/>
                <a:gd name="T28" fmla="*/ 0 w 650"/>
                <a:gd name="T29" fmla="*/ 525 h 675"/>
                <a:gd name="T30" fmla="*/ 150 w 650"/>
                <a:gd name="T31" fmla="*/ 675 h 675"/>
                <a:gd name="T32" fmla="*/ 500 w 650"/>
                <a:gd name="T33" fmla="*/ 675 h 675"/>
                <a:gd name="T34" fmla="*/ 650 w 650"/>
                <a:gd name="T35" fmla="*/ 525 h 675"/>
                <a:gd name="T36" fmla="*/ 650 w 650"/>
                <a:gd name="T37" fmla="*/ 400 h 675"/>
                <a:gd name="T38" fmla="*/ 500 w 650"/>
                <a:gd name="T39" fmla="*/ 250 h 675"/>
                <a:gd name="T40" fmla="*/ 600 w 650"/>
                <a:gd name="T41" fmla="*/ 525 h 675"/>
                <a:gd name="T42" fmla="*/ 500 w 650"/>
                <a:gd name="T43" fmla="*/ 625 h 675"/>
                <a:gd name="T44" fmla="*/ 150 w 650"/>
                <a:gd name="T45" fmla="*/ 625 h 675"/>
                <a:gd name="T46" fmla="*/ 50 w 650"/>
                <a:gd name="T47" fmla="*/ 525 h 675"/>
                <a:gd name="T48" fmla="*/ 50 w 650"/>
                <a:gd name="T49" fmla="*/ 400 h 675"/>
                <a:gd name="T50" fmla="*/ 150 w 650"/>
                <a:gd name="T51" fmla="*/ 300 h 675"/>
                <a:gd name="T52" fmla="*/ 500 w 650"/>
                <a:gd name="T53" fmla="*/ 300 h 675"/>
                <a:gd name="T54" fmla="*/ 600 w 650"/>
                <a:gd name="T55" fmla="*/ 400 h 675"/>
                <a:gd name="T56" fmla="*/ 600 w 650"/>
                <a:gd name="T57" fmla="*/ 525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0" h="675">
                  <a:moveTo>
                    <a:pt x="500" y="250"/>
                  </a:moveTo>
                  <a:cubicBezTo>
                    <a:pt x="488" y="250"/>
                    <a:pt x="488" y="250"/>
                    <a:pt x="488" y="250"/>
                  </a:cubicBezTo>
                  <a:cubicBezTo>
                    <a:pt x="488" y="150"/>
                    <a:pt x="488" y="150"/>
                    <a:pt x="488" y="150"/>
                  </a:cubicBezTo>
                  <a:cubicBezTo>
                    <a:pt x="488" y="68"/>
                    <a:pt x="420" y="0"/>
                    <a:pt x="338" y="0"/>
                  </a:cubicBezTo>
                  <a:cubicBezTo>
                    <a:pt x="313" y="0"/>
                    <a:pt x="313" y="0"/>
                    <a:pt x="313" y="0"/>
                  </a:cubicBezTo>
                  <a:cubicBezTo>
                    <a:pt x="230" y="0"/>
                    <a:pt x="163" y="68"/>
                    <a:pt x="163" y="150"/>
                  </a:cubicBezTo>
                  <a:cubicBezTo>
                    <a:pt x="163" y="164"/>
                    <a:pt x="174" y="175"/>
                    <a:pt x="188" y="175"/>
                  </a:cubicBezTo>
                  <a:cubicBezTo>
                    <a:pt x="201" y="175"/>
                    <a:pt x="213" y="164"/>
                    <a:pt x="213" y="150"/>
                  </a:cubicBezTo>
                  <a:cubicBezTo>
                    <a:pt x="213" y="95"/>
                    <a:pt x="258" y="50"/>
                    <a:pt x="313" y="50"/>
                  </a:cubicBezTo>
                  <a:cubicBezTo>
                    <a:pt x="338" y="50"/>
                    <a:pt x="338" y="50"/>
                    <a:pt x="338" y="50"/>
                  </a:cubicBezTo>
                  <a:cubicBezTo>
                    <a:pt x="393" y="50"/>
                    <a:pt x="438" y="95"/>
                    <a:pt x="438" y="150"/>
                  </a:cubicBezTo>
                  <a:cubicBezTo>
                    <a:pt x="438" y="250"/>
                    <a:pt x="438" y="250"/>
                    <a:pt x="438" y="250"/>
                  </a:cubicBezTo>
                  <a:cubicBezTo>
                    <a:pt x="150" y="250"/>
                    <a:pt x="150" y="250"/>
                    <a:pt x="150" y="250"/>
                  </a:cubicBezTo>
                  <a:cubicBezTo>
                    <a:pt x="68" y="250"/>
                    <a:pt x="0" y="318"/>
                    <a:pt x="0" y="400"/>
                  </a:cubicBezTo>
                  <a:cubicBezTo>
                    <a:pt x="0" y="525"/>
                    <a:pt x="0" y="525"/>
                    <a:pt x="0" y="525"/>
                  </a:cubicBezTo>
                  <a:cubicBezTo>
                    <a:pt x="0" y="608"/>
                    <a:pt x="68" y="675"/>
                    <a:pt x="150" y="675"/>
                  </a:cubicBezTo>
                  <a:cubicBezTo>
                    <a:pt x="500" y="675"/>
                    <a:pt x="500" y="675"/>
                    <a:pt x="500" y="675"/>
                  </a:cubicBezTo>
                  <a:cubicBezTo>
                    <a:pt x="583" y="675"/>
                    <a:pt x="650" y="608"/>
                    <a:pt x="650" y="525"/>
                  </a:cubicBezTo>
                  <a:cubicBezTo>
                    <a:pt x="650" y="400"/>
                    <a:pt x="650" y="400"/>
                    <a:pt x="650" y="400"/>
                  </a:cubicBezTo>
                  <a:cubicBezTo>
                    <a:pt x="650" y="318"/>
                    <a:pt x="583" y="250"/>
                    <a:pt x="500" y="250"/>
                  </a:cubicBezTo>
                  <a:close/>
                  <a:moveTo>
                    <a:pt x="600" y="525"/>
                  </a:moveTo>
                  <a:cubicBezTo>
                    <a:pt x="600" y="581"/>
                    <a:pt x="555" y="625"/>
                    <a:pt x="500" y="625"/>
                  </a:cubicBezTo>
                  <a:cubicBezTo>
                    <a:pt x="150" y="625"/>
                    <a:pt x="150" y="625"/>
                    <a:pt x="150" y="625"/>
                  </a:cubicBezTo>
                  <a:cubicBezTo>
                    <a:pt x="95" y="625"/>
                    <a:pt x="50" y="581"/>
                    <a:pt x="50" y="525"/>
                  </a:cubicBezTo>
                  <a:cubicBezTo>
                    <a:pt x="50" y="400"/>
                    <a:pt x="50" y="400"/>
                    <a:pt x="50" y="400"/>
                  </a:cubicBezTo>
                  <a:cubicBezTo>
                    <a:pt x="50" y="345"/>
                    <a:pt x="95" y="300"/>
                    <a:pt x="150" y="300"/>
                  </a:cubicBezTo>
                  <a:cubicBezTo>
                    <a:pt x="500" y="300"/>
                    <a:pt x="500" y="300"/>
                    <a:pt x="500" y="300"/>
                  </a:cubicBezTo>
                  <a:cubicBezTo>
                    <a:pt x="555" y="300"/>
                    <a:pt x="600" y="345"/>
                    <a:pt x="600" y="400"/>
                  </a:cubicBezTo>
                  <a:lnTo>
                    <a:pt x="600" y="5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旗黑-45S" panose="00020600040101010101" pitchFamily="18" charset="-122"/>
                <a:sym typeface="汉仪旗黑-45S" panose="00020600040101010101" pitchFamily="18" charset="-122"/>
              </a:endParaRPr>
            </a:p>
          </p:txBody>
        </p:sp>
        <p:sp>
          <p:nvSpPr>
            <p:cNvPr id="37" name="Freeform 6"/>
            <p:cNvSpPr/>
            <p:nvPr/>
          </p:nvSpPr>
          <p:spPr bwMode="auto">
            <a:xfrm>
              <a:off x="5390651" y="3761446"/>
              <a:ext cx="40255" cy="70531"/>
            </a:xfrm>
            <a:custGeom>
              <a:avLst/>
              <a:gdLst>
                <a:gd name="T0" fmla="*/ 50 w 100"/>
                <a:gd name="T1" fmla="*/ 0 h 175"/>
                <a:gd name="T2" fmla="*/ 0 w 100"/>
                <a:gd name="T3" fmla="*/ 50 h 175"/>
                <a:gd name="T4" fmla="*/ 25 w 100"/>
                <a:gd name="T5" fmla="*/ 94 h 175"/>
                <a:gd name="T6" fmla="*/ 25 w 100"/>
                <a:gd name="T7" fmla="*/ 150 h 175"/>
                <a:gd name="T8" fmla="*/ 50 w 100"/>
                <a:gd name="T9" fmla="*/ 175 h 175"/>
                <a:gd name="T10" fmla="*/ 75 w 100"/>
                <a:gd name="T11" fmla="*/ 150 h 175"/>
                <a:gd name="T12" fmla="*/ 75 w 100"/>
                <a:gd name="T13" fmla="*/ 94 h 175"/>
                <a:gd name="T14" fmla="*/ 100 w 100"/>
                <a:gd name="T15" fmla="*/ 50 h 175"/>
                <a:gd name="T16" fmla="*/ 50 w 100"/>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75">
                  <a:moveTo>
                    <a:pt x="50" y="0"/>
                  </a:moveTo>
                  <a:cubicBezTo>
                    <a:pt x="23" y="0"/>
                    <a:pt x="0" y="23"/>
                    <a:pt x="0" y="50"/>
                  </a:cubicBezTo>
                  <a:cubicBezTo>
                    <a:pt x="0" y="69"/>
                    <a:pt x="10" y="85"/>
                    <a:pt x="25" y="94"/>
                  </a:cubicBezTo>
                  <a:cubicBezTo>
                    <a:pt x="25" y="150"/>
                    <a:pt x="25" y="150"/>
                    <a:pt x="25" y="150"/>
                  </a:cubicBezTo>
                  <a:cubicBezTo>
                    <a:pt x="25" y="164"/>
                    <a:pt x="36" y="175"/>
                    <a:pt x="50" y="175"/>
                  </a:cubicBezTo>
                  <a:cubicBezTo>
                    <a:pt x="64" y="175"/>
                    <a:pt x="75" y="164"/>
                    <a:pt x="75" y="150"/>
                  </a:cubicBezTo>
                  <a:cubicBezTo>
                    <a:pt x="75" y="94"/>
                    <a:pt x="75" y="94"/>
                    <a:pt x="75" y="94"/>
                  </a:cubicBezTo>
                  <a:cubicBezTo>
                    <a:pt x="90" y="85"/>
                    <a:pt x="100" y="69"/>
                    <a:pt x="100" y="50"/>
                  </a:cubicBezTo>
                  <a:cubicBezTo>
                    <a:pt x="100" y="23"/>
                    <a:pt x="7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旗黑-45S" panose="00020600040101010101" pitchFamily="18" charset="-122"/>
                <a:sym typeface="汉仪旗黑-45S" panose="00020600040101010101" pitchFamily="18" charset="-122"/>
              </a:endParaRPr>
            </a:p>
          </p:txBody>
        </p:sp>
      </p:grpSp>
      <p:sp>
        <p:nvSpPr>
          <p:cNvPr id="3" name="矩形 2"/>
          <p:cNvSpPr/>
          <p:nvPr/>
        </p:nvSpPr>
        <p:spPr>
          <a:xfrm>
            <a:off x="708997" y="328896"/>
            <a:ext cx="1407160" cy="460375"/>
          </a:xfrm>
          <a:prstGeom prst="rect">
            <a:avLst/>
          </a:prstGeom>
        </p:spPr>
        <p:txBody>
          <a:bodyPr wrap="none">
            <a:spAutoFit/>
          </a:bodyPr>
          <a:p>
            <a:pPr defTabSz="685800"/>
            <a:r>
              <a:rPr lang="zh-CN" altLang="en-US" sz="2400" b="1" kern="0">
                <a:solidFill>
                  <a:srgbClr val="31809F"/>
                </a:solidFill>
                <a:latin typeface="汉仪旗黑-45S" panose="00020600040101010101" pitchFamily="18" charset="-122"/>
                <a:ea typeface="汉仪雅酷黑 65W"/>
                <a:sym typeface="汉仪旗黑-45S" panose="00020600040101010101" pitchFamily="18" charset="-122"/>
              </a:rPr>
              <a:t>相关问题</a:t>
            </a:r>
            <a:endParaRPr lang="zh-CN" altLang="en-US" sz="2400" b="1" kern="0">
              <a:solidFill>
                <a:srgbClr val="31809F"/>
              </a:solidFill>
              <a:latin typeface="汉仪旗黑-45S" panose="00020600040101010101" pitchFamily="18" charset="-122"/>
              <a:ea typeface="汉仪雅酷黑 65W"/>
              <a:sym typeface="汉仪旗黑-45S" panose="00020600040101010101" pitchFamily="18"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01047" y="227931"/>
            <a:ext cx="1407160" cy="460375"/>
          </a:xfrm>
          <a:prstGeom prst="rect">
            <a:avLst/>
          </a:prstGeom>
        </p:spPr>
        <p:txBody>
          <a:bodyPr wrap="none">
            <a:spAutoFit/>
          </a:bodyPr>
          <a:lstStyle/>
          <a:p>
            <a:pPr defTabSz="685800"/>
            <a:r>
              <a:rPr lang="zh-CN" altLang="en-US" sz="2400" b="1" kern="0">
                <a:solidFill>
                  <a:srgbClr val="31809F"/>
                </a:solidFill>
                <a:latin typeface="汉仪旗黑-45S" panose="00020600040101010101" pitchFamily="18" charset="-122"/>
                <a:ea typeface="汉仪雅酷黑 65W"/>
                <a:sym typeface="汉仪旗黑-45S" panose="00020600040101010101" pitchFamily="18" charset="-122"/>
              </a:rPr>
              <a:t>相关问题</a:t>
            </a:r>
            <a:endParaRPr lang="zh-CN" altLang="en-US" sz="2400" b="1" kern="0">
              <a:solidFill>
                <a:srgbClr val="31809F"/>
              </a:solidFill>
              <a:latin typeface="汉仪旗黑-45S" panose="00020600040101010101" pitchFamily="18" charset="-122"/>
              <a:ea typeface="汉仪雅酷黑 65W"/>
              <a:sym typeface="汉仪旗黑-45S" panose="00020600040101010101" pitchFamily="18" charset="-122"/>
            </a:endParaRPr>
          </a:p>
        </p:txBody>
      </p:sp>
      <p:sp>
        <p:nvSpPr>
          <p:cNvPr id="17" name="矩形: 圆角 16"/>
          <p:cNvSpPr/>
          <p:nvPr/>
        </p:nvSpPr>
        <p:spPr>
          <a:xfrm rot="2700000">
            <a:off x="482367" y="1477839"/>
            <a:ext cx="823243" cy="823243"/>
          </a:xfrm>
          <a:prstGeom prst="roundRect">
            <a:avLst>
              <a:gd name="adj" fmla="val 7928"/>
            </a:avLst>
          </a:prstGeom>
          <a:solidFill>
            <a:srgbClr val="77BA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1659465" y="1106707"/>
            <a:ext cx="2611273" cy="3415030"/>
          </a:xfrm>
          <a:prstGeom prst="rect">
            <a:avLst/>
          </a:prstGeom>
        </p:spPr>
        <p:txBody>
          <a:bodyPr wrap="square">
            <a:spAutoFit/>
          </a:bodyPr>
          <a:lstStyle/>
          <a:p>
            <a:pPr marL="0" marR="0" lvl="0" indent="0" defTabSz="685800" rtl="0" eaLnBrk="1" fontAlgn="base"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以下三类企业不予以入库：</a:t>
            </a:r>
            <a:endPar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buFontTx/>
              <a:buNone/>
              <a:defRPr/>
            </a:pPr>
            <a:r>
              <a:rPr kumimoji="0" lang="en-US" alt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  1. 《关于完善研究开发费用税前 加计扣除政策的通知》（财税[2015]119号规定的不适用税前加计扣除政策的行业</a:t>
            </a: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a:t>
            </a:r>
            <a:endPar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buFontTx/>
              <a:buNone/>
              <a:defRPr/>
            </a:pPr>
            <a:r>
              <a:rPr kumimoji="0" lang="en-US" alt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  2.</a:t>
            </a:r>
            <a:r>
              <a:rPr kumimoji="0" lang="zh-CN" altLang="en-US" sz="1200" b="0"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普通合伙企业、有限合伙企业、个人独资企业。</a:t>
            </a: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三类企业不缴纳企业所得税（按照个人所得税进行缴纳），不允许入库；</a:t>
            </a:r>
            <a:endPar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buFontTx/>
              <a:buNone/>
              <a:defRPr/>
            </a:pPr>
            <a:r>
              <a:rPr kumimoji="0" lang="en-US" alt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  3. </a:t>
            </a: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实行</a:t>
            </a:r>
            <a:r>
              <a:rPr kumimoji="0" lang="zh-CN" altLang="en-US" sz="1200" b="0"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核定征收</a:t>
            </a: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的企业。</a:t>
            </a:r>
            <a:endPar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p:txBody>
      </p:sp>
      <p:sp>
        <p:nvSpPr>
          <p:cNvPr id="30" name="矩形: 圆角 29"/>
          <p:cNvSpPr/>
          <p:nvPr/>
        </p:nvSpPr>
        <p:spPr>
          <a:xfrm rot="2700000">
            <a:off x="4853400" y="1477839"/>
            <a:ext cx="823243" cy="823243"/>
          </a:xfrm>
          <a:prstGeom prst="roundRect">
            <a:avLst>
              <a:gd name="adj" fmla="val 7928"/>
            </a:avLst>
          </a:prstGeom>
          <a:solidFill>
            <a:srgbClr val="B3D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6022878" y="1307367"/>
            <a:ext cx="2611273" cy="2306955"/>
          </a:xfrm>
          <a:prstGeom prst="rect">
            <a:avLst/>
          </a:prstGeom>
        </p:spPr>
        <p:txBody>
          <a:bodyPr wrap="square">
            <a:spAutoFit/>
          </a:bodyPr>
          <a:lstStyle/>
          <a:p>
            <a:pPr marL="0" marR="0" lvl="0" indent="0" defTabSz="685800" rtl="0" eaLnBrk="1" fontAlgn="base" latinLnBrk="0" hangingPunct="1">
              <a:lnSpc>
                <a:spcPct val="150000"/>
              </a:lnSpc>
              <a:spcBef>
                <a:spcPct val="0"/>
              </a:spcBef>
              <a:spcAft>
                <a:spcPct val="0"/>
              </a:spcAft>
              <a:buClrTx/>
              <a:buSzTx/>
              <a:buFontTx/>
              <a:buNone/>
              <a:defRPr/>
            </a:pPr>
            <a:r>
              <a:rPr kumimoji="0" 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相关企业需上传补充材料：</a:t>
            </a:r>
            <a:endParaRPr kumimoji="0" 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buFontTx/>
              <a:buNone/>
              <a:defRPr/>
            </a:pPr>
            <a:r>
              <a:rPr kumimoji="0" lang="en-US" alt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   </a:t>
            </a:r>
            <a:r>
              <a:rPr kumimoji="0" lang="zh-CN" altLang="en-US" sz="1200" b="0"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无知识产权</a:t>
            </a: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的企业中，销售收入小</a:t>
            </a:r>
            <a:r>
              <a:rPr kumimoji="0" lang="en-US" altLang="zh-CN" sz="1200" b="0"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50</a:t>
            </a:r>
            <a:r>
              <a:rPr kumimoji="0" lang="zh-CN" altLang="en-US" sz="1200" b="0"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万</a:t>
            </a: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且职工总数在</a:t>
            </a:r>
            <a:r>
              <a:rPr kumimoji="0" lang="en-US" altLang="zh-CN" sz="1200" b="0"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5</a:t>
            </a:r>
            <a:r>
              <a:rPr kumimoji="0" lang="zh-CN" altLang="en-US" sz="1200" b="0"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人</a:t>
            </a: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以下的企业，需提供</a:t>
            </a:r>
            <a:r>
              <a:rPr kumimoji="0" lang="zh-CN" altLang="en-US" sz="1200" b="1"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研发费用辅助账、资产负债表、利润表、现金流量表</a:t>
            </a: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等材料，扫描合成一个</a:t>
            </a:r>
            <a:r>
              <a:rPr kumimoji="0" lang="en-US" altLang="zh-CN" sz="1200" b="0" i="0" u="none" strike="noStrike" kern="1200" cap="none" spc="0" normalizeH="0" baseline="0" noProof="0">
                <a:ln>
                  <a:noFill/>
                </a:ln>
                <a:solidFill>
                  <a:schemeClr val="tx1">
                    <a:lumMod val="65000"/>
                    <a:lumOff val="35000"/>
                  </a:schemeClr>
                </a:solidFill>
                <a:effectLst/>
                <a:uLnTx/>
                <a:uFillTx/>
                <a:latin typeface="Times New Roman" panose="02020603050405020304" charset="0"/>
                <a:ea typeface="微软雅黑" panose="020B0503020204020204" charset="-122"/>
                <a:cs typeface="Times New Roman" panose="02020603050405020304" charset="0"/>
                <a:sym typeface="汉仪旗黑-45S" panose="00020600040101010101" pitchFamily="18" charset="-122"/>
              </a:rPr>
              <a:t>PDF</a:t>
            </a: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，在系统</a:t>
            </a:r>
            <a:r>
              <a:rPr kumimoji="0" lang="en-US" altLang="zh-CN" sz="1200" b="1"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a:t>
            </a:r>
            <a:r>
              <a:rPr kumimoji="0" lang="zh-CN" altLang="en-US" sz="1200" b="1"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自评结果</a:t>
            </a:r>
            <a:r>
              <a:rPr kumimoji="0" lang="en-US" altLang="zh-CN" sz="1200" b="1"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a:t>
            </a: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填报界面最下方的</a:t>
            </a:r>
            <a:r>
              <a:rPr kumimoji="0" lang="en-US" altLang="zh-CN" sz="1200" b="1"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a:t>
            </a:r>
            <a:r>
              <a:rPr kumimoji="0" lang="zh-CN" altLang="en-US" sz="1200" b="1"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其他附件</a:t>
            </a:r>
            <a:r>
              <a:rPr kumimoji="0" lang="en-US" altLang="zh-CN" sz="1200" b="1"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a:t>
            </a: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中上传。</a:t>
            </a:r>
            <a:endPar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p:txBody>
      </p:sp>
      <p:sp>
        <p:nvSpPr>
          <p:cNvPr id="26" name="Freeform 5"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a:spLocks noEditPoints="1"/>
          </p:cNvSpPr>
          <p:nvPr/>
        </p:nvSpPr>
        <p:spPr bwMode="auto">
          <a:xfrm>
            <a:off x="5077791" y="1684256"/>
            <a:ext cx="374460" cy="360254"/>
          </a:xfrm>
          <a:custGeom>
            <a:avLst/>
            <a:gdLst>
              <a:gd name="T0" fmla="*/ 550 w 675"/>
              <a:gd name="T1" fmla="*/ 125 h 650"/>
              <a:gd name="T2" fmla="*/ 488 w 675"/>
              <a:gd name="T3" fmla="*/ 125 h 650"/>
              <a:gd name="T4" fmla="*/ 488 w 675"/>
              <a:gd name="T5" fmla="*/ 75 h 650"/>
              <a:gd name="T6" fmla="*/ 413 w 675"/>
              <a:gd name="T7" fmla="*/ 0 h 650"/>
              <a:gd name="T8" fmla="*/ 262 w 675"/>
              <a:gd name="T9" fmla="*/ 0 h 650"/>
              <a:gd name="T10" fmla="*/ 187 w 675"/>
              <a:gd name="T11" fmla="*/ 75 h 650"/>
              <a:gd name="T12" fmla="*/ 187 w 675"/>
              <a:gd name="T13" fmla="*/ 125 h 650"/>
              <a:gd name="T14" fmla="*/ 125 w 675"/>
              <a:gd name="T15" fmla="*/ 125 h 650"/>
              <a:gd name="T16" fmla="*/ 0 w 675"/>
              <a:gd name="T17" fmla="*/ 250 h 650"/>
              <a:gd name="T18" fmla="*/ 0 w 675"/>
              <a:gd name="T19" fmla="*/ 525 h 650"/>
              <a:gd name="T20" fmla="*/ 125 w 675"/>
              <a:gd name="T21" fmla="*/ 650 h 650"/>
              <a:gd name="T22" fmla="*/ 550 w 675"/>
              <a:gd name="T23" fmla="*/ 650 h 650"/>
              <a:gd name="T24" fmla="*/ 675 w 675"/>
              <a:gd name="T25" fmla="*/ 525 h 650"/>
              <a:gd name="T26" fmla="*/ 675 w 675"/>
              <a:gd name="T27" fmla="*/ 250 h 650"/>
              <a:gd name="T28" fmla="*/ 550 w 675"/>
              <a:gd name="T29" fmla="*/ 125 h 650"/>
              <a:gd name="T30" fmla="*/ 237 w 675"/>
              <a:gd name="T31" fmla="*/ 75 h 650"/>
              <a:gd name="T32" fmla="*/ 262 w 675"/>
              <a:gd name="T33" fmla="*/ 50 h 650"/>
              <a:gd name="T34" fmla="*/ 413 w 675"/>
              <a:gd name="T35" fmla="*/ 50 h 650"/>
              <a:gd name="T36" fmla="*/ 438 w 675"/>
              <a:gd name="T37" fmla="*/ 75 h 650"/>
              <a:gd name="T38" fmla="*/ 438 w 675"/>
              <a:gd name="T39" fmla="*/ 125 h 650"/>
              <a:gd name="T40" fmla="*/ 237 w 675"/>
              <a:gd name="T41" fmla="*/ 125 h 650"/>
              <a:gd name="T42" fmla="*/ 237 w 675"/>
              <a:gd name="T43" fmla="*/ 75 h 650"/>
              <a:gd name="T44" fmla="*/ 125 w 675"/>
              <a:gd name="T45" fmla="*/ 175 h 650"/>
              <a:gd name="T46" fmla="*/ 550 w 675"/>
              <a:gd name="T47" fmla="*/ 175 h 650"/>
              <a:gd name="T48" fmla="*/ 625 w 675"/>
              <a:gd name="T49" fmla="*/ 250 h 650"/>
              <a:gd name="T50" fmla="*/ 625 w 675"/>
              <a:gd name="T51" fmla="*/ 275 h 650"/>
              <a:gd name="T52" fmla="*/ 50 w 675"/>
              <a:gd name="T53" fmla="*/ 275 h 650"/>
              <a:gd name="T54" fmla="*/ 50 w 675"/>
              <a:gd name="T55" fmla="*/ 250 h 650"/>
              <a:gd name="T56" fmla="*/ 125 w 675"/>
              <a:gd name="T57" fmla="*/ 175 h 650"/>
              <a:gd name="T58" fmla="*/ 381 w 675"/>
              <a:gd name="T59" fmla="*/ 325 h 650"/>
              <a:gd name="T60" fmla="*/ 338 w 675"/>
              <a:gd name="T61" fmla="*/ 350 h 650"/>
              <a:gd name="T62" fmla="*/ 294 w 675"/>
              <a:gd name="T63" fmla="*/ 325 h 650"/>
              <a:gd name="T64" fmla="*/ 381 w 675"/>
              <a:gd name="T65" fmla="*/ 325 h 650"/>
              <a:gd name="T66" fmla="*/ 550 w 675"/>
              <a:gd name="T67" fmla="*/ 600 h 650"/>
              <a:gd name="T68" fmla="*/ 125 w 675"/>
              <a:gd name="T69" fmla="*/ 600 h 650"/>
              <a:gd name="T70" fmla="*/ 50 w 675"/>
              <a:gd name="T71" fmla="*/ 525 h 650"/>
              <a:gd name="T72" fmla="*/ 50 w 675"/>
              <a:gd name="T73" fmla="*/ 325 h 650"/>
              <a:gd name="T74" fmla="*/ 241 w 675"/>
              <a:gd name="T75" fmla="*/ 325 h 650"/>
              <a:gd name="T76" fmla="*/ 338 w 675"/>
              <a:gd name="T77" fmla="*/ 400 h 650"/>
              <a:gd name="T78" fmla="*/ 434 w 675"/>
              <a:gd name="T79" fmla="*/ 325 h 650"/>
              <a:gd name="T80" fmla="*/ 625 w 675"/>
              <a:gd name="T81" fmla="*/ 325 h 650"/>
              <a:gd name="T82" fmla="*/ 625 w 675"/>
              <a:gd name="T83" fmla="*/ 525 h 650"/>
              <a:gd name="T84" fmla="*/ 550 w 675"/>
              <a:gd name="T85" fmla="*/ 60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75" h="650">
                <a:moveTo>
                  <a:pt x="550" y="125"/>
                </a:moveTo>
                <a:cubicBezTo>
                  <a:pt x="488" y="125"/>
                  <a:pt x="488" y="125"/>
                  <a:pt x="488" y="125"/>
                </a:cubicBezTo>
                <a:cubicBezTo>
                  <a:pt x="488" y="75"/>
                  <a:pt x="488" y="75"/>
                  <a:pt x="488" y="75"/>
                </a:cubicBezTo>
                <a:cubicBezTo>
                  <a:pt x="488" y="34"/>
                  <a:pt x="454" y="0"/>
                  <a:pt x="413" y="0"/>
                </a:cubicBezTo>
                <a:cubicBezTo>
                  <a:pt x="262" y="0"/>
                  <a:pt x="262" y="0"/>
                  <a:pt x="262" y="0"/>
                </a:cubicBezTo>
                <a:cubicBezTo>
                  <a:pt x="221" y="0"/>
                  <a:pt x="187" y="34"/>
                  <a:pt x="187" y="75"/>
                </a:cubicBezTo>
                <a:cubicBezTo>
                  <a:pt x="187" y="125"/>
                  <a:pt x="187" y="125"/>
                  <a:pt x="187" y="125"/>
                </a:cubicBezTo>
                <a:cubicBezTo>
                  <a:pt x="125" y="125"/>
                  <a:pt x="125" y="125"/>
                  <a:pt x="125" y="125"/>
                </a:cubicBezTo>
                <a:cubicBezTo>
                  <a:pt x="56" y="125"/>
                  <a:pt x="0" y="181"/>
                  <a:pt x="0" y="250"/>
                </a:cubicBezTo>
                <a:cubicBezTo>
                  <a:pt x="0" y="525"/>
                  <a:pt x="0" y="525"/>
                  <a:pt x="0" y="525"/>
                </a:cubicBezTo>
                <a:cubicBezTo>
                  <a:pt x="0" y="594"/>
                  <a:pt x="56" y="650"/>
                  <a:pt x="125" y="650"/>
                </a:cubicBezTo>
                <a:cubicBezTo>
                  <a:pt x="550" y="650"/>
                  <a:pt x="550" y="650"/>
                  <a:pt x="550" y="650"/>
                </a:cubicBezTo>
                <a:cubicBezTo>
                  <a:pt x="619" y="650"/>
                  <a:pt x="675" y="594"/>
                  <a:pt x="675" y="525"/>
                </a:cubicBezTo>
                <a:cubicBezTo>
                  <a:pt x="675" y="250"/>
                  <a:pt x="675" y="250"/>
                  <a:pt x="675" y="250"/>
                </a:cubicBezTo>
                <a:cubicBezTo>
                  <a:pt x="675" y="181"/>
                  <a:pt x="619" y="125"/>
                  <a:pt x="550" y="125"/>
                </a:cubicBezTo>
                <a:close/>
                <a:moveTo>
                  <a:pt x="237" y="75"/>
                </a:moveTo>
                <a:cubicBezTo>
                  <a:pt x="237" y="61"/>
                  <a:pt x="249" y="50"/>
                  <a:pt x="262" y="50"/>
                </a:cubicBezTo>
                <a:cubicBezTo>
                  <a:pt x="413" y="50"/>
                  <a:pt x="413" y="50"/>
                  <a:pt x="413" y="50"/>
                </a:cubicBezTo>
                <a:cubicBezTo>
                  <a:pt x="426" y="50"/>
                  <a:pt x="438" y="61"/>
                  <a:pt x="438" y="75"/>
                </a:cubicBezTo>
                <a:cubicBezTo>
                  <a:pt x="438" y="125"/>
                  <a:pt x="438" y="125"/>
                  <a:pt x="438" y="125"/>
                </a:cubicBezTo>
                <a:cubicBezTo>
                  <a:pt x="237" y="125"/>
                  <a:pt x="237" y="125"/>
                  <a:pt x="237" y="125"/>
                </a:cubicBezTo>
                <a:lnTo>
                  <a:pt x="237" y="75"/>
                </a:lnTo>
                <a:close/>
                <a:moveTo>
                  <a:pt x="125" y="175"/>
                </a:moveTo>
                <a:cubicBezTo>
                  <a:pt x="550" y="175"/>
                  <a:pt x="550" y="175"/>
                  <a:pt x="550" y="175"/>
                </a:cubicBezTo>
                <a:cubicBezTo>
                  <a:pt x="591" y="175"/>
                  <a:pt x="625" y="209"/>
                  <a:pt x="625" y="250"/>
                </a:cubicBezTo>
                <a:cubicBezTo>
                  <a:pt x="625" y="275"/>
                  <a:pt x="625" y="275"/>
                  <a:pt x="625" y="275"/>
                </a:cubicBezTo>
                <a:cubicBezTo>
                  <a:pt x="50" y="275"/>
                  <a:pt x="50" y="275"/>
                  <a:pt x="50" y="275"/>
                </a:cubicBezTo>
                <a:cubicBezTo>
                  <a:pt x="50" y="250"/>
                  <a:pt x="50" y="250"/>
                  <a:pt x="50" y="250"/>
                </a:cubicBezTo>
                <a:cubicBezTo>
                  <a:pt x="50" y="209"/>
                  <a:pt x="84" y="175"/>
                  <a:pt x="125" y="175"/>
                </a:cubicBezTo>
                <a:close/>
                <a:moveTo>
                  <a:pt x="381" y="325"/>
                </a:moveTo>
                <a:cubicBezTo>
                  <a:pt x="372" y="340"/>
                  <a:pt x="356" y="350"/>
                  <a:pt x="338" y="350"/>
                </a:cubicBezTo>
                <a:cubicBezTo>
                  <a:pt x="319" y="350"/>
                  <a:pt x="303" y="340"/>
                  <a:pt x="294" y="325"/>
                </a:cubicBezTo>
                <a:lnTo>
                  <a:pt x="381" y="325"/>
                </a:lnTo>
                <a:close/>
                <a:moveTo>
                  <a:pt x="550" y="600"/>
                </a:moveTo>
                <a:cubicBezTo>
                  <a:pt x="125" y="600"/>
                  <a:pt x="125" y="600"/>
                  <a:pt x="125" y="600"/>
                </a:cubicBezTo>
                <a:cubicBezTo>
                  <a:pt x="84" y="600"/>
                  <a:pt x="50" y="566"/>
                  <a:pt x="50" y="525"/>
                </a:cubicBezTo>
                <a:cubicBezTo>
                  <a:pt x="50" y="325"/>
                  <a:pt x="50" y="325"/>
                  <a:pt x="50" y="325"/>
                </a:cubicBezTo>
                <a:cubicBezTo>
                  <a:pt x="241" y="325"/>
                  <a:pt x="241" y="325"/>
                  <a:pt x="241" y="325"/>
                </a:cubicBezTo>
                <a:cubicBezTo>
                  <a:pt x="252" y="368"/>
                  <a:pt x="291" y="400"/>
                  <a:pt x="338" y="400"/>
                </a:cubicBezTo>
                <a:cubicBezTo>
                  <a:pt x="384" y="400"/>
                  <a:pt x="422" y="368"/>
                  <a:pt x="434" y="325"/>
                </a:cubicBezTo>
                <a:cubicBezTo>
                  <a:pt x="625" y="325"/>
                  <a:pt x="625" y="325"/>
                  <a:pt x="625" y="325"/>
                </a:cubicBezTo>
                <a:cubicBezTo>
                  <a:pt x="625" y="525"/>
                  <a:pt x="625" y="525"/>
                  <a:pt x="625" y="525"/>
                </a:cubicBezTo>
                <a:cubicBezTo>
                  <a:pt x="625" y="566"/>
                  <a:pt x="591" y="600"/>
                  <a:pt x="550" y="60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汉仪旗黑-45S" panose="00020600040101010101" pitchFamily="18" charset="-122"/>
              <a:sym typeface="汉仪旗黑-45S" panose="00020600040101010101" pitchFamily="18" charset="-122"/>
            </a:endParaRPr>
          </a:p>
        </p:txBody>
      </p:sp>
      <p:sp>
        <p:nvSpPr>
          <p:cNvPr id="27" name="Freeform 9"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a:spLocks noEditPoints="1"/>
          </p:cNvSpPr>
          <p:nvPr/>
        </p:nvSpPr>
        <p:spPr bwMode="auto">
          <a:xfrm>
            <a:off x="709122" y="3510130"/>
            <a:ext cx="369733" cy="355266"/>
          </a:xfrm>
          <a:custGeom>
            <a:avLst/>
            <a:gdLst>
              <a:gd name="T0" fmla="*/ 336 w 676"/>
              <a:gd name="T1" fmla="*/ 115 h 650"/>
              <a:gd name="T2" fmla="*/ 383 w 676"/>
              <a:gd name="T3" fmla="*/ 150 h 650"/>
              <a:gd name="T4" fmla="*/ 586 w 676"/>
              <a:gd name="T5" fmla="*/ 150 h 650"/>
              <a:gd name="T6" fmla="*/ 536 w 676"/>
              <a:gd name="T7" fmla="*/ 100 h 650"/>
              <a:gd name="T8" fmla="*/ 331 w 676"/>
              <a:gd name="T9" fmla="*/ 100 h 650"/>
              <a:gd name="T10" fmla="*/ 336 w 676"/>
              <a:gd name="T11" fmla="*/ 115 h 650"/>
              <a:gd name="T12" fmla="*/ 316 w 676"/>
              <a:gd name="T13" fmla="*/ 50 h 650"/>
              <a:gd name="T14" fmla="*/ 536 w 676"/>
              <a:gd name="T15" fmla="*/ 50 h 650"/>
              <a:gd name="T16" fmla="*/ 636 w 676"/>
              <a:gd name="T17" fmla="*/ 150 h 650"/>
              <a:gd name="T18" fmla="*/ 636 w 676"/>
              <a:gd name="T19" fmla="*/ 170 h 650"/>
              <a:gd name="T20" fmla="*/ 676 w 676"/>
              <a:gd name="T21" fmla="*/ 250 h 650"/>
              <a:gd name="T22" fmla="*/ 676 w 676"/>
              <a:gd name="T23" fmla="*/ 550 h 650"/>
              <a:gd name="T24" fmla="*/ 576 w 676"/>
              <a:gd name="T25" fmla="*/ 650 h 650"/>
              <a:gd name="T26" fmla="*/ 100 w 676"/>
              <a:gd name="T27" fmla="*/ 650 h 650"/>
              <a:gd name="T28" fmla="*/ 0 w 676"/>
              <a:gd name="T29" fmla="*/ 550 h 650"/>
              <a:gd name="T30" fmla="*/ 0 w 676"/>
              <a:gd name="T31" fmla="*/ 100 h 650"/>
              <a:gd name="T32" fmla="*/ 100 w 676"/>
              <a:gd name="T33" fmla="*/ 0 h 650"/>
              <a:gd name="T34" fmla="*/ 228 w 676"/>
              <a:gd name="T35" fmla="*/ 0 h 650"/>
              <a:gd name="T36" fmla="*/ 316 w 676"/>
              <a:gd name="T37" fmla="*/ 50 h 650"/>
              <a:gd name="T38" fmla="*/ 228 w 676"/>
              <a:gd name="T39" fmla="*/ 50 h 650"/>
              <a:gd name="T40" fmla="*/ 100 w 676"/>
              <a:gd name="T41" fmla="*/ 50 h 650"/>
              <a:gd name="T42" fmla="*/ 50 w 676"/>
              <a:gd name="T43" fmla="*/ 100 h 650"/>
              <a:gd name="T44" fmla="*/ 50 w 676"/>
              <a:gd name="T45" fmla="*/ 550 h 650"/>
              <a:gd name="T46" fmla="*/ 100 w 676"/>
              <a:gd name="T47" fmla="*/ 600 h 650"/>
              <a:gd name="T48" fmla="*/ 575 w 676"/>
              <a:gd name="T49" fmla="*/ 600 h 650"/>
              <a:gd name="T50" fmla="*/ 625 w 676"/>
              <a:gd name="T51" fmla="*/ 550 h 650"/>
              <a:gd name="T52" fmla="*/ 625 w 676"/>
              <a:gd name="T53" fmla="*/ 250 h 650"/>
              <a:gd name="T54" fmla="*/ 575 w 676"/>
              <a:gd name="T55" fmla="*/ 200 h 650"/>
              <a:gd name="T56" fmla="*/ 386 w 676"/>
              <a:gd name="T57" fmla="*/ 200 h 650"/>
              <a:gd name="T58" fmla="*/ 291 w 676"/>
              <a:gd name="T59" fmla="*/ 130 h 650"/>
              <a:gd name="T60" fmla="*/ 276 w 676"/>
              <a:gd name="T61" fmla="*/ 85 h 650"/>
              <a:gd name="T62" fmla="*/ 228 w 676"/>
              <a:gd name="T63" fmla="*/ 50 h 650"/>
              <a:gd name="T64" fmla="*/ 150 w 676"/>
              <a:gd name="T65" fmla="*/ 475 h 650"/>
              <a:gd name="T66" fmla="*/ 350 w 676"/>
              <a:gd name="T67" fmla="*/ 475 h 650"/>
              <a:gd name="T68" fmla="*/ 375 w 676"/>
              <a:gd name="T69" fmla="*/ 500 h 650"/>
              <a:gd name="T70" fmla="*/ 350 w 676"/>
              <a:gd name="T71" fmla="*/ 525 h 650"/>
              <a:gd name="T72" fmla="*/ 150 w 676"/>
              <a:gd name="T73" fmla="*/ 525 h 650"/>
              <a:gd name="T74" fmla="*/ 125 w 676"/>
              <a:gd name="T75" fmla="*/ 500 h 650"/>
              <a:gd name="T76" fmla="*/ 150 w 676"/>
              <a:gd name="T77" fmla="*/ 475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6" h="650">
                <a:moveTo>
                  <a:pt x="336" y="115"/>
                </a:moveTo>
                <a:cubicBezTo>
                  <a:pt x="342" y="136"/>
                  <a:pt x="362" y="150"/>
                  <a:pt x="383" y="150"/>
                </a:cubicBezTo>
                <a:cubicBezTo>
                  <a:pt x="586" y="150"/>
                  <a:pt x="586" y="150"/>
                  <a:pt x="586" y="150"/>
                </a:cubicBezTo>
                <a:cubicBezTo>
                  <a:pt x="586" y="122"/>
                  <a:pt x="563" y="100"/>
                  <a:pt x="536" y="100"/>
                </a:cubicBezTo>
                <a:cubicBezTo>
                  <a:pt x="331" y="100"/>
                  <a:pt x="331" y="100"/>
                  <a:pt x="331" y="100"/>
                </a:cubicBezTo>
                <a:lnTo>
                  <a:pt x="336" y="115"/>
                </a:lnTo>
                <a:close/>
                <a:moveTo>
                  <a:pt x="316" y="50"/>
                </a:moveTo>
                <a:cubicBezTo>
                  <a:pt x="536" y="50"/>
                  <a:pt x="536" y="50"/>
                  <a:pt x="536" y="50"/>
                </a:cubicBezTo>
                <a:cubicBezTo>
                  <a:pt x="591" y="50"/>
                  <a:pt x="636" y="95"/>
                  <a:pt x="636" y="150"/>
                </a:cubicBezTo>
                <a:cubicBezTo>
                  <a:pt x="636" y="170"/>
                  <a:pt x="636" y="170"/>
                  <a:pt x="636" y="170"/>
                </a:cubicBezTo>
                <a:cubicBezTo>
                  <a:pt x="660" y="189"/>
                  <a:pt x="676" y="217"/>
                  <a:pt x="676" y="250"/>
                </a:cubicBezTo>
                <a:cubicBezTo>
                  <a:pt x="676" y="550"/>
                  <a:pt x="676" y="550"/>
                  <a:pt x="676" y="550"/>
                </a:cubicBezTo>
                <a:cubicBezTo>
                  <a:pt x="676" y="605"/>
                  <a:pt x="631" y="650"/>
                  <a:pt x="576" y="650"/>
                </a:cubicBezTo>
                <a:cubicBezTo>
                  <a:pt x="100" y="650"/>
                  <a:pt x="100" y="650"/>
                  <a:pt x="100" y="650"/>
                </a:cubicBezTo>
                <a:cubicBezTo>
                  <a:pt x="45" y="650"/>
                  <a:pt x="0" y="605"/>
                  <a:pt x="0" y="550"/>
                </a:cubicBezTo>
                <a:cubicBezTo>
                  <a:pt x="0" y="100"/>
                  <a:pt x="0" y="100"/>
                  <a:pt x="0" y="100"/>
                </a:cubicBezTo>
                <a:cubicBezTo>
                  <a:pt x="0" y="45"/>
                  <a:pt x="45" y="0"/>
                  <a:pt x="100" y="0"/>
                </a:cubicBezTo>
                <a:cubicBezTo>
                  <a:pt x="228" y="0"/>
                  <a:pt x="228" y="0"/>
                  <a:pt x="228" y="0"/>
                </a:cubicBezTo>
                <a:cubicBezTo>
                  <a:pt x="265" y="0"/>
                  <a:pt x="298" y="20"/>
                  <a:pt x="316" y="50"/>
                </a:cubicBezTo>
                <a:close/>
                <a:moveTo>
                  <a:pt x="228" y="50"/>
                </a:moveTo>
                <a:cubicBezTo>
                  <a:pt x="100" y="50"/>
                  <a:pt x="100" y="50"/>
                  <a:pt x="100" y="50"/>
                </a:cubicBezTo>
                <a:cubicBezTo>
                  <a:pt x="72" y="50"/>
                  <a:pt x="50" y="72"/>
                  <a:pt x="50" y="100"/>
                </a:cubicBezTo>
                <a:cubicBezTo>
                  <a:pt x="50" y="550"/>
                  <a:pt x="50" y="550"/>
                  <a:pt x="50" y="550"/>
                </a:cubicBezTo>
                <a:cubicBezTo>
                  <a:pt x="50" y="578"/>
                  <a:pt x="72" y="600"/>
                  <a:pt x="100" y="600"/>
                </a:cubicBezTo>
                <a:cubicBezTo>
                  <a:pt x="575" y="600"/>
                  <a:pt x="575" y="600"/>
                  <a:pt x="575" y="600"/>
                </a:cubicBezTo>
                <a:cubicBezTo>
                  <a:pt x="602" y="600"/>
                  <a:pt x="625" y="578"/>
                  <a:pt x="625" y="550"/>
                </a:cubicBezTo>
                <a:cubicBezTo>
                  <a:pt x="625" y="250"/>
                  <a:pt x="625" y="250"/>
                  <a:pt x="625" y="250"/>
                </a:cubicBezTo>
                <a:cubicBezTo>
                  <a:pt x="625" y="222"/>
                  <a:pt x="602" y="200"/>
                  <a:pt x="575" y="200"/>
                </a:cubicBezTo>
                <a:cubicBezTo>
                  <a:pt x="386" y="200"/>
                  <a:pt x="386" y="200"/>
                  <a:pt x="386" y="200"/>
                </a:cubicBezTo>
                <a:cubicBezTo>
                  <a:pt x="342" y="200"/>
                  <a:pt x="303" y="171"/>
                  <a:pt x="291" y="130"/>
                </a:cubicBezTo>
                <a:cubicBezTo>
                  <a:pt x="276" y="85"/>
                  <a:pt x="276" y="85"/>
                  <a:pt x="276" y="85"/>
                </a:cubicBezTo>
                <a:cubicBezTo>
                  <a:pt x="270" y="64"/>
                  <a:pt x="251" y="50"/>
                  <a:pt x="228" y="50"/>
                </a:cubicBezTo>
                <a:close/>
                <a:moveTo>
                  <a:pt x="150" y="475"/>
                </a:moveTo>
                <a:cubicBezTo>
                  <a:pt x="350" y="475"/>
                  <a:pt x="350" y="475"/>
                  <a:pt x="350" y="475"/>
                </a:cubicBezTo>
                <a:cubicBezTo>
                  <a:pt x="363" y="475"/>
                  <a:pt x="375" y="486"/>
                  <a:pt x="375" y="500"/>
                </a:cubicBezTo>
                <a:cubicBezTo>
                  <a:pt x="375" y="514"/>
                  <a:pt x="363" y="525"/>
                  <a:pt x="350" y="525"/>
                </a:cubicBezTo>
                <a:cubicBezTo>
                  <a:pt x="150" y="525"/>
                  <a:pt x="150" y="525"/>
                  <a:pt x="150" y="525"/>
                </a:cubicBezTo>
                <a:cubicBezTo>
                  <a:pt x="136" y="525"/>
                  <a:pt x="125" y="514"/>
                  <a:pt x="125" y="500"/>
                </a:cubicBezTo>
                <a:cubicBezTo>
                  <a:pt x="125" y="486"/>
                  <a:pt x="136" y="475"/>
                  <a:pt x="150" y="475"/>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汉仪旗黑-45S" panose="00020600040101010101" pitchFamily="18" charset="-122"/>
              <a:sym typeface="汉仪旗黑-45S" panose="00020600040101010101" pitchFamily="18" charset="-122"/>
            </a:endParaRPr>
          </a:p>
        </p:txBody>
      </p:sp>
      <p:sp>
        <p:nvSpPr>
          <p:cNvPr id="34" name="Freeform 13"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a:spLocks noEditPoints="1"/>
          </p:cNvSpPr>
          <p:nvPr/>
        </p:nvSpPr>
        <p:spPr bwMode="auto">
          <a:xfrm>
            <a:off x="709122" y="1721948"/>
            <a:ext cx="369733" cy="315239"/>
          </a:xfrm>
          <a:custGeom>
            <a:avLst/>
            <a:gdLst>
              <a:gd name="T0" fmla="*/ 550 w 675"/>
              <a:gd name="T1" fmla="*/ 0 h 575"/>
              <a:gd name="T2" fmla="*/ 125 w 675"/>
              <a:gd name="T3" fmla="*/ 0 h 575"/>
              <a:gd name="T4" fmla="*/ 0 w 675"/>
              <a:gd name="T5" fmla="*/ 125 h 575"/>
              <a:gd name="T6" fmla="*/ 0 w 675"/>
              <a:gd name="T7" fmla="*/ 450 h 575"/>
              <a:gd name="T8" fmla="*/ 125 w 675"/>
              <a:gd name="T9" fmla="*/ 575 h 575"/>
              <a:gd name="T10" fmla="*/ 550 w 675"/>
              <a:gd name="T11" fmla="*/ 575 h 575"/>
              <a:gd name="T12" fmla="*/ 675 w 675"/>
              <a:gd name="T13" fmla="*/ 450 h 575"/>
              <a:gd name="T14" fmla="*/ 675 w 675"/>
              <a:gd name="T15" fmla="*/ 125 h 575"/>
              <a:gd name="T16" fmla="*/ 550 w 675"/>
              <a:gd name="T17" fmla="*/ 0 h 575"/>
              <a:gd name="T18" fmla="*/ 125 w 675"/>
              <a:gd name="T19" fmla="*/ 50 h 575"/>
              <a:gd name="T20" fmla="*/ 550 w 675"/>
              <a:gd name="T21" fmla="*/ 50 h 575"/>
              <a:gd name="T22" fmla="*/ 613 w 675"/>
              <a:gd name="T23" fmla="*/ 87 h 575"/>
              <a:gd name="T24" fmla="*/ 368 w 675"/>
              <a:gd name="T25" fmla="*/ 285 h 575"/>
              <a:gd name="T26" fmla="*/ 306 w 675"/>
              <a:gd name="T27" fmla="*/ 285 h 575"/>
              <a:gd name="T28" fmla="*/ 61 w 675"/>
              <a:gd name="T29" fmla="*/ 87 h 575"/>
              <a:gd name="T30" fmla="*/ 125 w 675"/>
              <a:gd name="T31" fmla="*/ 50 h 575"/>
              <a:gd name="T32" fmla="*/ 550 w 675"/>
              <a:gd name="T33" fmla="*/ 525 h 575"/>
              <a:gd name="T34" fmla="*/ 125 w 675"/>
              <a:gd name="T35" fmla="*/ 525 h 575"/>
              <a:gd name="T36" fmla="*/ 50 w 675"/>
              <a:gd name="T37" fmla="*/ 450 h 575"/>
              <a:gd name="T38" fmla="*/ 50 w 675"/>
              <a:gd name="T39" fmla="*/ 143 h 575"/>
              <a:gd name="T40" fmla="*/ 275 w 675"/>
              <a:gd name="T41" fmla="*/ 325 h 575"/>
              <a:gd name="T42" fmla="*/ 337 w 675"/>
              <a:gd name="T43" fmla="*/ 348 h 575"/>
              <a:gd name="T44" fmla="*/ 400 w 675"/>
              <a:gd name="T45" fmla="*/ 325 h 575"/>
              <a:gd name="T46" fmla="*/ 625 w 675"/>
              <a:gd name="T47" fmla="*/ 143 h 575"/>
              <a:gd name="T48" fmla="*/ 625 w 675"/>
              <a:gd name="T49" fmla="*/ 450 h 575"/>
              <a:gd name="T50" fmla="*/ 550 w 675"/>
              <a:gd name="T51" fmla="*/ 52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5" h="575">
                <a:moveTo>
                  <a:pt x="550" y="0"/>
                </a:moveTo>
                <a:cubicBezTo>
                  <a:pt x="125" y="0"/>
                  <a:pt x="125" y="0"/>
                  <a:pt x="125" y="0"/>
                </a:cubicBezTo>
                <a:cubicBezTo>
                  <a:pt x="56" y="0"/>
                  <a:pt x="0" y="57"/>
                  <a:pt x="0" y="125"/>
                </a:cubicBezTo>
                <a:cubicBezTo>
                  <a:pt x="0" y="450"/>
                  <a:pt x="0" y="450"/>
                  <a:pt x="0" y="450"/>
                </a:cubicBezTo>
                <a:cubicBezTo>
                  <a:pt x="0" y="519"/>
                  <a:pt x="56" y="575"/>
                  <a:pt x="125" y="575"/>
                </a:cubicBezTo>
                <a:cubicBezTo>
                  <a:pt x="550" y="575"/>
                  <a:pt x="550" y="575"/>
                  <a:pt x="550" y="575"/>
                </a:cubicBezTo>
                <a:cubicBezTo>
                  <a:pt x="618" y="575"/>
                  <a:pt x="675" y="519"/>
                  <a:pt x="675" y="450"/>
                </a:cubicBezTo>
                <a:cubicBezTo>
                  <a:pt x="675" y="125"/>
                  <a:pt x="675" y="125"/>
                  <a:pt x="675" y="125"/>
                </a:cubicBezTo>
                <a:cubicBezTo>
                  <a:pt x="675" y="57"/>
                  <a:pt x="618" y="0"/>
                  <a:pt x="550" y="0"/>
                </a:cubicBezTo>
                <a:close/>
                <a:moveTo>
                  <a:pt x="125" y="50"/>
                </a:moveTo>
                <a:cubicBezTo>
                  <a:pt x="550" y="50"/>
                  <a:pt x="550" y="50"/>
                  <a:pt x="550" y="50"/>
                </a:cubicBezTo>
                <a:cubicBezTo>
                  <a:pt x="577" y="50"/>
                  <a:pt x="601" y="65"/>
                  <a:pt x="613" y="87"/>
                </a:cubicBezTo>
                <a:cubicBezTo>
                  <a:pt x="368" y="285"/>
                  <a:pt x="368" y="285"/>
                  <a:pt x="368" y="285"/>
                </a:cubicBezTo>
                <a:cubicBezTo>
                  <a:pt x="350" y="300"/>
                  <a:pt x="323" y="300"/>
                  <a:pt x="306" y="285"/>
                </a:cubicBezTo>
                <a:cubicBezTo>
                  <a:pt x="61" y="87"/>
                  <a:pt x="61" y="87"/>
                  <a:pt x="61" y="87"/>
                </a:cubicBezTo>
                <a:cubicBezTo>
                  <a:pt x="73" y="65"/>
                  <a:pt x="97" y="50"/>
                  <a:pt x="125" y="50"/>
                </a:cubicBezTo>
                <a:close/>
                <a:moveTo>
                  <a:pt x="550" y="525"/>
                </a:moveTo>
                <a:cubicBezTo>
                  <a:pt x="125" y="525"/>
                  <a:pt x="125" y="525"/>
                  <a:pt x="125" y="525"/>
                </a:cubicBezTo>
                <a:cubicBezTo>
                  <a:pt x="83" y="525"/>
                  <a:pt x="50" y="492"/>
                  <a:pt x="50" y="450"/>
                </a:cubicBezTo>
                <a:cubicBezTo>
                  <a:pt x="50" y="143"/>
                  <a:pt x="50" y="143"/>
                  <a:pt x="50" y="143"/>
                </a:cubicBezTo>
                <a:cubicBezTo>
                  <a:pt x="275" y="325"/>
                  <a:pt x="275" y="325"/>
                  <a:pt x="275" y="325"/>
                </a:cubicBezTo>
                <a:cubicBezTo>
                  <a:pt x="293" y="340"/>
                  <a:pt x="315" y="348"/>
                  <a:pt x="337" y="348"/>
                </a:cubicBezTo>
                <a:cubicBezTo>
                  <a:pt x="360" y="348"/>
                  <a:pt x="382" y="340"/>
                  <a:pt x="400" y="325"/>
                </a:cubicBezTo>
                <a:cubicBezTo>
                  <a:pt x="625" y="143"/>
                  <a:pt x="625" y="143"/>
                  <a:pt x="625" y="143"/>
                </a:cubicBezTo>
                <a:cubicBezTo>
                  <a:pt x="625" y="450"/>
                  <a:pt x="625" y="450"/>
                  <a:pt x="625" y="450"/>
                </a:cubicBezTo>
                <a:cubicBezTo>
                  <a:pt x="625" y="492"/>
                  <a:pt x="591" y="525"/>
                  <a:pt x="550" y="525"/>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汉仪旗黑-45S" panose="00020600040101010101" pitchFamily="18" charset="-122"/>
              <a:sym typeface="汉仪旗黑-45S" panose="00020600040101010101" pitchFamily="18" charset="-122"/>
            </a:endParaRPr>
          </a:p>
        </p:txBody>
      </p:sp>
      <p:grpSp>
        <p:nvGrpSpPr>
          <p:cNvPr id="35" name="组合 34"/>
          <p:cNvGrpSpPr/>
          <p:nvPr/>
        </p:nvGrpSpPr>
        <p:grpSpPr>
          <a:xfrm>
            <a:off x="5062812" y="3483567"/>
            <a:ext cx="404419" cy="420096"/>
            <a:chOff x="5279866" y="3610406"/>
            <a:chExt cx="261825" cy="271974"/>
          </a:xfrm>
          <a:solidFill>
            <a:schemeClr val="bg1"/>
          </a:solidFill>
        </p:grpSpPr>
        <p:sp>
          <p:nvSpPr>
            <p:cNvPr id="36" name="Freeform 5"/>
            <p:cNvSpPr>
              <a:spLocks noEditPoints="1"/>
            </p:cNvSpPr>
            <p:nvPr/>
          </p:nvSpPr>
          <p:spPr bwMode="auto">
            <a:xfrm>
              <a:off x="5279866" y="3610406"/>
              <a:ext cx="261825" cy="271974"/>
            </a:xfrm>
            <a:custGeom>
              <a:avLst/>
              <a:gdLst>
                <a:gd name="T0" fmla="*/ 500 w 650"/>
                <a:gd name="T1" fmla="*/ 250 h 675"/>
                <a:gd name="T2" fmla="*/ 488 w 650"/>
                <a:gd name="T3" fmla="*/ 250 h 675"/>
                <a:gd name="T4" fmla="*/ 488 w 650"/>
                <a:gd name="T5" fmla="*/ 150 h 675"/>
                <a:gd name="T6" fmla="*/ 338 w 650"/>
                <a:gd name="T7" fmla="*/ 0 h 675"/>
                <a:gd name="T8" fmla="*/ 313 w 650"/>
                <a:gd name="T9" fmla="*/ 0 h 675"/>
                <a:gd name="T10" fmla="*/ 163 w 650"/>
                <a:gd name="T11" fmla="*/ 150 h 675"/>
                <a:gd name="T12" fmla="*/ 188 w 650"/>
                <a:gd name="T13" fmla="*/ 175 h 675"/>
                <a:gd name="T14" fmla="*/ 213 w 650"/>
                <a:gd name="T15" fmla="*/ 150 h 675"/>
                <a:gd name="T16" fmla="*/ 313 w 650"/>
                <a:gd name="T17" fmla="*/ 50 h 675"/>
                <a:gd name="T18" fmla="*/ 338 w 650"/>
                <a:gd name="T19" fmla="*/ 50 h 675"/>
                <a:gd name="T20" fmla="*/ 438 w 650"/>
                <a:gd name="T21" fmla="*/ 150 h 675"/>
                <a:gd name="T22" fmla="*/ 438 w 650"/>
                <a:gd name="T23" fmla="*/ 250 h 675"/>
                <a:gd name="T24" fmla="*/ 150 w 650"/>
                <a:gd name="T25" fmla="*/ 250 h 675"/>
                <a:gd name="T26" fmla="*/ 0 w 650"/>
                <a:gd name="T27" fmla="*/ 400 h 675"/>
                <a:gd name="T28" fmla="*/ 0 w 650"/>
                <a:gd name="T29" fmla="*/ 525 h 675"/>
                <a:gd name="T30" fmla="*/ 150 w 650"/>
                <a:gd name="T31" fmla="*/ 675 h 675"/>
                <a:gd name="T32" fmla="*/ 500 w 650"/>
                <a:gd name="T33" fmla="*/ 675 h 675"/>
                <a:gd name="T34" fmla="*/ 650 w 650"/>
                <a:gd name="T35" fmla="*/ 525 h 675"/>
                <a:gd name="T36" fmla="*/ 650 w 650"/>
                <a:gd name="T37" fmla="*/ 400 h 675"/>
                <a:gd name="T38" fmla="*/ 500 w 650"/>
                <a:gd name="T39" fmla="*/ 250 h 675"/>
                <a:gd name="T40" fmla="*/ 600 w 650"/>
                <a:gd name="T41" fmla="*/ 525 h 675"/>
                <a:gd name="T42" fmla="*/ 500 w 650"/>
                <a:gd name="T43" fmla="*/ 625 h 675"/>
                <a:gd name="T44" fmla="*/ 150 w 650"/>
                <a:gd name="T45" fmla="*/ 625 h 675"/>
                <a:gd name="T46" fmla="*/ 50 w 650"/>
                <a:gd name="T47" fmla="*/ 525 h 675"/>
                <a:gd name="T48" fmla="*/ 50 w 650"/>
                <a:gd name="T49" fmla="*/ 400 h 675"/>
                <a:gd name="T50" fmla="*/ 150 w 650"/>
                <a:gd name="T51" fmla="*/ 300 h 675"/>
                <a:gd name="T52" fmla="*/ 500 w 650"/>
                <a:gd name="T53" fmla="*/ 300 h 675"/>
                <a:gd name="T54" fmla="*/ 600 w 650"/>
                <a:gd name="T55" fmla="*/ 400 h 675"/>
                <a:gd name="T56" fmla="*/ 600 w 650"/>
                <a:gd name="T57" fmla="*/ 525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0" h="675">
                  <a:moveTo>
                    <a:pt x="500" y="250"/>
                  </a:moveTo>
                  <a:cubicBezTo>
                    <a:pt x="488" y="250"/>
                    <a:pt x="488" y="250"/>
                    <a:pt x="488" y="250"/>
                  </a:cubicBezTo>
                  <a:cubicBezTo>
                    <a:pt x="488" y="150"/>
                    <a:pt x="488" y="150"/>
                    <a:pt x="488" y="150"/>
                  </a:cubicBezTo>
                  <a:cubicBezTo>
                    <a:pt x="488" y="68"/>
                    <a:pt x="420" y="0"/>
                    <a:pt x="338" y="0"/>
                  </a:cubicBezTo>
                  <a:cubicBezTo>
                    <a:pt x="313" y="0"/>
                    <a:pt x="313" y="0"/>
                    <a:pt x="313" y="0"/>
                  </a:cubicBezTo>
                  <a:cubicBezTo>
                    <a:pt x="230" y="0"/>
                    <a:pt x="163" y="68"/>
                    <a:pt x="163" y="150"/>
                  </a:cubicBezTo>
                  <a:cubicBezTo>
                    <a:pt x="163" y="164"/>
                    <a:pt x="174" y="175"/>
                    <a:pt x="188" y="175"/>
                  </a:cubicBezTo>
                  <a:cubicBezTo>
                    <a:pt x="201" y="175"/>
                    <a:pt x="213" y="164"/>
                    <a:pt x="213" y="150"/>
                  </a:cubicBezTo>
                  <a:cubicBezTo>
                    <a:pt x="213" y="95"/>
                    <a:pt x="258" y="50"/>
                    <a:pt x="313" y="50"/>
                  </a:cubicBezTo>
                  <a:cubicBezTo>
                    <a:pt x="338" y="50"/>
                    <a:pt x="338" y="50"/>
                    <a:pt x="338" y="50"/>
                  </a:cubicBezTo>
                  <a:cubicBezTo>
                    <a:pt x="393" y="50"/>
                    <a:pt x="438" y="95"/>
                    <a:pt x="438" y="150"/>
                  </a:cubicBezTo>
                  <a:cubicBezTo>
                    <a:pt x="438" y="250"/>
                    <a:pt x="438" y="250"/>
                    <a:pt x="438" y="250"/>
                  </a:cubicBezTo>
                  <a:cubicBezTo>
                    <a:pt x="150" y="250"/>
                    <a:pt x="150" y="250"/>
                    <a:pt x="150" y="250"/>
                  </a:cubicBezTo>
                  <a:cubicBezTo>
                    <a:pt x="68" y="250"/>
                    <a:pt x="0" y="318"/>
                    <a:pt x="0" y="400"/>
                  </a:cubicBezTo>
                  <a:cubicBezTo>
                    <a:pt x="0" y="525"/>
                    <a:pt x="0" y="525"/>
                    <a:pt x="0" y="525"/>
                  </a:cubicBezTo>
                  <a:cubicBezTo>
                    <a:pt x="0" y="608"/>
                    <a:pt x="68" y="675"/>
                    <a:pt x="150" y="675"/>
                  </a:cubicBezTo>
                  <a:cubicBezTo>
                    <a:pt x="500" y="675"/>
                    <a:pt x="500" y="675"/>
                    <a:pt x="500" y="675"/>
                  </a:cubicBezTo>
                  <a:cubicBezTo>
                    <a:pt x="583" y="675"/>
                    <a:pt x="650" y="608"/>
                    <a:pt x="650" y="525"/>
                  </a:cubicBezTo>
                  <a:cubicBezTo>
                    <a:pt x="650" y="400"/>
                    <a:pt x="650" y="400"/>
                    <a:pt x="650" y="400"/>
                  </a:cubicBezTo>
                  <a:cubicBezTo>
                    <a:pt x="650" y="318"/>
                    <a:pt x="583" y="250"/>
                    <a:pt x="500" y="250"/>
                  </a:cubicBezTo>
                  <a:close/>
                  <a:moveTo>
                    <a:pt x="600" y="525"/>
                  </a:moveTo>
                  <a:cubicBezTo>
                    <a:pt x="600" y="581"/>
                    <a:pt x="555" y="625"/>
                    <a:pt x="500" y="625"/>
                  </a:cubicBezTo>
                  <a:cubicBezTo>
                    <a:pt x="150" y="625"/>
                    <a:pt x="150" y="625"/>
                    <a:pt x="150" y="625"/>
                  </a:cubicBezTo>
                  <a:cubicBezTo>
                    <a:pt x="95" y="625"/>
                    <a:pt x="50" y="581"/>
                    <a:pt x="50" y="525"/>
                  </a:cubicBezTo>
                  <a:cubicBezTo>
                    <a:pt x="50" y="400"/>
                    <a:pt x="50" y="400"/>
                    <a:pt x="50" y="400"/>
                  </a:cubicBezTo>
                  <a:cubicBezTo>
                    <a:pt x="50" y="345"/>
                    <a:pt x="95" y="300"/>
                    <a:pt x="150" y="300"/>
                  </a:cubicBezTo>
                  <a:cubicBezTo>
                    <a:pt x="500" y="300"/>
                    <a:pt x="500" y="300"/>
                    <a:pt x="500" y="300"/>
                  </a:cubicBezTo>
                  <a:cubicBezTo>
                    <a:pt x="555" y="300"/>
                    <a:pt x="600" y="345"/>
                    <a:pt x="600" y="400"/>
                  </a:cubicBezTo>
                  <a:lnTo>
                    <a:pt x="600" y="5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旗黑-45S" panose="00020600040101010101" pitchFamily="18" charset="-122"/>
                <a:sym typeface="汉仪旗黑-45S" panose="00020600040101010101" pitchFamily="18" charset="-122"/>
              </a:endParaRPr>
            </a:p>
          </p:txBody>
        </p:sp>
        <p:sp>
          <p:nvSpPr>
            <p:cNvPr id="37" name="Freeform 6"/>
            <p:cNvSpPr/>
            <p:nvPr/>
          </p:nvSpPr>
          <p:spPr bwMode="auto">
            <a:xfrm>
              <a:off x="5390651" y="3761446"/>
              <a:ext cx="40255" cy="70531"/>
            </a:xfrm>
            <a:custGeom>
              <a:avLst/>
              <a:gdLst>
                <a:gd name="T0" fmla="*/ 50 w 100"/>
                <a:gd name="T1" fmla="*/ 0 h 175"/>
                <a:gd name="T2" fmla="*/ 0 w 100"/>
                <a:gd name="T3" fmla="*/ 50 h 175"/>
                <a:gd name="T4" fmla="*/ 25 w 100"/>
                <a:gd name="T5" fmla="*/ 94 h 175"/>
                <a:gd name="T6" fmla="*/ 25 w 100"/>
                <a:gd name="T7" fmla="*/ 150 h 175"/>
                <a:gd name="T8" fmla="*/ 50 w 100"/>
                <a:gd name="T9" fmla="*/ 175 h 175"/>
                <a:gd name="T10" fmla="*/ 75 w 100"/>
                <a:gd name="T11" fmla="*/ 150 h 175"/>
                <a:gd name="T12" fmla="*/ 75 w 100"/>
                <a:gd name="T13" fmla="*/ 94 h 175"/>
                <a:gd name="T14" fmla="*/ 100 w 100"/>
                <a:gd name="T15" fmla="*/ 50 h 175"/>
                <a:gd name="T16" fmla="*/ 50 w 100"/>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75">
                  <a:moveTo>
                    <a:pt x="50" y="0"/>
                  </a:moveTo>
                  <a:cubicBezTo>
                    <a:pt x="23" y="0"/>
                    <a:pt x="0" y="23"/>
                    <a:pt x="0" y="50"/>
                  </a:cubicBezTo>
                  <a:cubicBezTo>
                    <a:pt x="0" y="69"/>
                    <a:pt x="10" y="85"/>
                    <a:pt x="25" y="94"/>
                  </a:cubicBezTo>
                  <a:cubicBezTo>
                    <a:pt x="25" y="150"/>
                    <a:pt x="25" y="150"/>
                    <a:pt x="25" y="150"/>
                  </a:cubicBezTo>
                  <a:cubicBezTo>
                    <a:pt x="25" y="164"/>
                    <a:pt x="36" y="175"/>
                    <a:pt x="50" y="175"/>
                  </a:cubicBezTo>
                  <a:cubicBezTo>
                    <a:pt x="64" y="175"/>
                    <a:pt x="75" y="164"/>
                    <a:pt x="75" y="150"/>
                  </a:cubicBezTo>
                  <a:cubicBezTo>
                    <a:pt x="75" y="94"/>
                    <a:pt x="75" y="94"/>
                    <a:pt x="75" y="94"/>
                  </a:cubicBezTo>
                  <a:cubicBezTo>
                    <a:pt x="90" y="85"/>
                    <a:pt x="100" y="69"/>
                    <a:pt x="100" y="50"/>
                  </a:cubicBezTo>
                  <a:cubicBezTo>
                    <a:pt x="100" y="23"/>
                    <a:pt x="7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旗黑-45S" panose="00020600040101010101" pitchFamily="18" charset="-122"/>
                <a:sym typeface="汉仪旗黑-45S" panose="00020600040101010101" pitchFamily="18" charset="-122"/>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01047" y="227931"/>
            <a:ext cx="1407160" cy="460375"/>
          </a:xfrm>
          <a:prstGeom prst="rect">
            <a:avLst/>
          </a:prstGeom>
        </p:spPr>
        <p:txBody>
          <a:bodyPr wrap="none">
            <a:spAutoFit/>
          </a:bodyPr>
          <a:lstStyle/>
          <a:p>
            <a:pPr defTabSz="685800"/>
            <a:r>
              <a:rPr lang="zh-CN" altLang="en-US" sz="2400" b="1" kern="0">
                <a:solidFill>
                  <a:srgbClr val="31809F"/>
                </a:solidFill>
                <a:latin typeface="汉仪旗黑-45S" panose="00020600040101010101" pitchFamily="18" charset="-122"/>
                <a:ea typeface="汉仪雅酷黑 65W"/>
                <a:sym typeface="汉仪旗黑-45S" panose="00020600040101010101" pitchFamily="18" charset="-122"/>
              </a:rPr>
              <a:t>相关问题</a:t>
            </a:r>
            <a:endParaRPr lang="zh-CN" altLang="en-US" sz="2400" b="1" kern="0">
              <a:solidFill>
                <a:srgbClr val="31809F"/>
              </a:solidFill>
              <a:latin typeface="汉仪旗黑-45S" panose="00020600040101010101" pitchFamily="18" charset="-122"/>
              <a:ea typeface="汉仪雅酷黑 65W"/>
              <a:sym typeface="汉仪旗黑-45S" panose="00020600040101010101" pitchFamily="18" charset="-122"/>
            </a:endParaRPr>
          </a:p>
        </p:txBody>
      </p:sp>
      <p:sp>
        <p:nvSpPr>
          <p:cNvPr id="17" name="矩形: 圆角 16"/>
          <p:cNvSpPr/>
          <p:nvPr/>
        </p:nvSpPr>
        <p:spPr>
          <a:xfrm rot="2700000">
            <a:off x="482367" y="1386399"/>
            <a:ext cx="823243" cy="823243"/>
          </a:xfrm>
          <a:prstGeom prst="roundRect">
            <a:avLst>
              <a:gd name="adj" fmla="val 7928"/>
            </a:avLst>
          </a:prstGeom>
          <a:solidFill>
            <a:srgbClr val="77BA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1659465" y="1106707"/>
            <a:ext cx="2611273" cy="2306955"/>
          </a:xfrm>
          <a:prstGeom prst="rect">
            <a:avLst/>
          </a:prstGeom>
        </p:spPr>
        <p:txBody>
          <a:bodyPr wrap="square">
            <a:spAutoFit/>
          </a:bodyPr>
          <a:lstStyle/>
          <a:p>
            <a:pPr marL="0" marR="0" lvl="0" indent="0" defTabSz="685800" rtl="0" eaLnBrk="1" fontAlgn="base" latinLnBrk="0" hangingPunct="1">
              <a:lnSpc>
                <a:spcPct val="150000"/>
              </a:lnSpc>
              <a:spcBef>
                <a:spcPct val="0"/>
              </a:spcBef>
              <a:spcAft>
                <a:spcPct val="0"/>
              </a:spcAft>
              <a:buClrTx/>
              <a:buSzTx/>
              <a:buFontTx/>
              <a:buNone/>
              <a:defRPr/>
            </a:pPr>
            <a:r>
              <a:rPr kumimoji="0" lang="en-US" alt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1. </a:t>
            </a:r>
            <a:r>
              <a:rPr kumimoji="0" 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如遇到政务服务平台使用操作等相关技术问题，请拨打以下技术支持电话：</a:t>
            </a:r>
            <a:r>
              <a:rPr kumimoji="0" lang="en-US" altLang="zh-CN" sz="1200" b="0" i="0" u="none" strike="noStrike" kern="1200" cap="none" spc="0" normalizeH="0" baseline="0" noProof="0">
                <a:ln>
                  <a:noFill/>
                </a:ln>
                <a:solidFill>
                  <a:schemeClr val="tx1">
                    <a:lumMod val="65000"/>
                    <a:lumOff val="35000"/>
                  </a:schemeClr>
                </a:solidFill>
                <a:effectLst/>
                <a:uLnTx/>
                <a:uFillTx/>
                <a:latin typeface="Times New Roman" panose="02020603050405020304" charset="0"/>
                <a:ea typeface="微软雅黑" panose="020B0503020204020204" charset="-122"/>
                <a:cs typeface="Times New Roman" panose="02020603050405020304" charset="0"/>
                <a:sym typeface="汉仪旗黑-45S" panose="00020600040101010101" pitchFamily="18" charset="-122"/>
              </a:rPr>
              <a:t>010-88659000</a:t>
            </a: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（中继线）</a:t>
            </a:r>
            <a:r>
              <a:rPr kumimoji="0" lang="en-US" alt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 </a:t>
            </a:r>
            <a:endParaRPr kumimoji="0" lang="en-US" alt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buFontTx/>
              <a:buNone/>
              <a:defRPr/>
            </a:pPr>
            <a:r>
              <a:rPr kumimoji="0" lang="en-US" alt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2. </a:t>
            </a: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如电话繁忙，请通过以下邮箱进行咨询：</a:t>
            </a:r>
            <a:r>
              <a:rPr kumimoji="0" lang="en-US" altLang="zh-CN" sz="1200" b="0" i="0" u="none" strike="noStrike" kern="1200" cap="none" spc="0" normalizeH="0" baseline="0" noProof="0">
                <a:ln>
                  <a:noFill/>
                </a:ln>
                <a:solidFill>
                  <a:schemeClr val="tx1">
                    <a:lumMod val="65000"/>
                    <a:lumOff val="35000"/>
                  </a:schemeClr>
                </a:solidFill>
                <a:effectLst/>
                <a:uLnTx/>
                <a:uFillTx/>
                <a:latin typeface="Times New Roman" panose="02020603050405020304" charset="0"/>
                <a:ea typeface="微软雅黑" panose="020B0503020204020204" charset="-122"/>
                <a:cs typeface="Times New Roman" panose="02020603050405020304" charset="0"/>
                <a:sym typeface="汉仪旗黑-45S" panose="00020600040101010101" pitchFamily="18" charset="-122"/>
              </a:rPr>
              <a:t>fuwu@most.cn</a:t>
            </a:r>
            <a:endParaRPr kumimoji="0" lang="en-US" altLang="zh-CN" sz="1200" b="0" i="0" u="none" strike="noStrike" kern="1200" cap="none" spc="0" normalizeH="0" baseline="0" noProof="0">
              <a:ln>
                <a:noFill/>
              </a:ln>
              <a:solidFill>
                <a:schemeClr val="tx1">
                  <a:lumMod val="65000"/>
                  <a:lumOff val="35000"/>
                </a:schemeClr>
              </a:solidFill>
              <a:effectLst/>
              <a:uLnTx/>
              <a:uFillTx/>
              <a:latin typeface="Times New Roman" panose="02020603050405020304" charset="0"/>
              <a:ea typeface="微软雅黑" panose="020B0503020204020204" charset="-122"/>
              <a:cs typeface="Times New Roman" panose="0202060305040502030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lumMod val="65000"/>
                  <a:lumOff val="35000"/>
                </a:schemeClr>
              </a:solidFill>
              <a:effectLst/>
              <a:uLnTx/>
              <a:uFillTx/>
              <a:latin typeface="Times New Roman" panose="02020603050405020304" charset="0"/>
              <a:ea typeface="微软雅黑" panose="020B0503020204020204" charset="-122"/>
              <a:cs typeface="Times New Roman" panose="0202060305040502030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buFontTx/>
              <a:buNone/>
              <a:defRPr/>
            </a:pPr>
            <a:r>
              <a:rPr kumimoji="0" lang="en-US" altLang="zh-CN" sz="1200" b="0" i="0" u="none" strike="noStrike" kern="1200" cap="none" spc="0" normalizeH="0" baseline="0" noProof="0">
                <a:ln>
                  <a:noFill/>
                </a:ln>
                <a:solidFill>
                  <a:schemeClr val="tx1">
                    <a:lumMod val="65000"/>
                    <a:lumOff val="35000"/>
                  </a:schemeClr>
                </a:solidFill>
                <a:effectLst/>
                <a:uLnTx/>
                <a:uFillTx/>
                <a:latin typeface="Times New Roman" panose="02020603050405020304" charset="0"/>
                <a:ea typeface="微软雅黑" panose="020B0503020204020204" charset="-122"/>
                <a:cs typeface="Times New Roman" panose="02020603050405020304" charset="0"/>
                <a:sym typeface="汉仪旗黑-45S" panose="00020600040101010101" pitchFamily="18" charset="-122"/>
              </a:rPr>
              <a:t>3.</a:t>
            </a:r>
            <a:r>
              <a:rPr kumimoji="0" lang="zh-CN" altLang="en-US" sz="1200" b="0" i="0" u="none" strike="noStrike" kern="1200" cap="none" spc="0" normalizeH="0" baseline="0" noProof="0">
                <a:ln>
                  <a:noFill/>
                </a:ln>
                <a:solidFill>
                  <a:schemeClr val="tx1">
                    <a:lumMod val="65000"/>
                    <a:lumOff val="35000"/>
                  </a:schemeClr>
                </a:solidFill>
                <a:effectLst/>
                <a:uLnTx/>
                <a:uFillTx/>
                <a:latin typeface="Times New Roman" panose="02020603050405020304" charset="0"/>
                <a:ea typeface="微软雅黑" panose="020B0503020204020204" charset="-122"/>
                <a:cs typeface="Times New Roman" panose="02020603050405020304" charset="0"/>
                <a:sym typeface="汉仪旗黑-45S" panose="00020600040101010101" pitchFamily="18" charset="-122"/>
              </a:rPr>
              <a:t>或者传真发送至：</a:t>
            </a:r>
            <a:r>
              <a:rPr kumimoji="0" lang="en-US" altLang="zh-CN" sz="1200" b="0" i="0" u="none" strike="noStrike" kern="1200" cap="none" spc="0" normalizeH="0" baseline="0" noProof="0">
                <a:ln>
                  <a:noFill/>
                </a:ln>
                <a:solidFill>
                  <a:schemeClr val="tx1">
                    <a:lumMod val="65000"/>
                    <a:lumOff val="35000"/>
                  </a:schemeClr>
                </a:solidFill>
                <a:effectLst/>
                <a:uLnTx/>
                <a:uFillTx/>
                <a:latin typeface="Times New Roman" panose="02020603050405020304" charset="0"/>
                <a:ea typeface="微软雅黑" panose="020B0503020204020204" charset="-122"/>
                <a:cs typeface="Times New Roman" panose="02020603050405020304" charset="0"/>
                <a:sym typeface="汉仪旗黑-45S" panose="00020600040101010101" pitchFamily="18" charset="-122"/>
              </a:rPr>
              <a:t>010-88654001</a:t>
            </a:r>
            <a:endParaRPr kumimoji="0" lang="en-US" altLang="zh-CN" sz="1200" b="0" i="0" u="none" strike="noStrike" kern="1200" cap="none" spc="0" normalizeH="0" baseline="0" noProof="0">
              <a:ln>
                <a:noFill/>
              </a:ln>
              <a:solidFill>
                <a:schemeClr val="tx1">
                  <a:lumMod val="65000"/>
                  <a:lumOff val="35000"/>
                </a:schemeClr>
              </a:solidFill>
              <a:effectLst/>
              <a:uLnTx/>
              <a:uFillTx/>
              <a:latin typeface="Times New Roman" panose="02020603050405020304" charset="0"/>
              <a:ea typeface="微软雅黑" panose="020B0503020204020204" charset="-122"/>
              <a:cs typeface="Times New Roman" panose="02020603050405020304" charset="0"/>
              <a:sym typeface="汉仪旗黑-45S" panose="00020600040101010101" pitchFamily="18" charset="-122"/>
            </a:endParaRPr>
          </a:p>
        </p:txBody>
      </p:sp>
      <p:sp>
        <p:nvSpPr>
          <p:cNvPr id="30" name="矩形: 圆角 29"/>
          <p:cNvSpPr/>
          <p:nvPr/>
        </p:nvSpPr>
        <p:spPr>
          <a:xfrm rot="2700000">
            <a:off x="4853400" y="1355919"/>
            <a:ext cx="823243" cy="823243"/>
          </a:xfrm>
          <a:prstGeom prst="roundRect">
            <a:avLst>
              <a:gd name="adj" fmla="val 7928"/>
            </a:avLst>
          </a:prstGeom>
          <a:solidFill>
            <a:srgbClr val="B3D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6006368" y="1419762"/>
            <a:ext cx="2611273" cy="922020"/>
          </a:xfrm>
          <a:prstGeom prst="rect">
            <a:avLst/>
          </a:prstGeom>
        </p:spPr>
        <p:txBody>
          <a:bodyPr wrap="square">
            <a:spAutoFit/>
          </a:bodyPr>
          <a:lstStyle/>
          <a:p>
            <a:pPr marL="0" marR="0" lvl="0" indent="0" defTabSz="685800" rtl="0" eaLnBrk="1" fontAlgn="base" latinLnBrk="0" hangingPunct="1">
              <a:lnSpc>
                <a:spcPct val="150000"/>
              </a:lnSpc>
              <a:spcBef>
                <a:spcPct val="0"/>
              </a:spcBef>
              <a:spcAft>
                <a:spcPct val="0"/>
              </a:spcAft>
              <a:buClrTx/>
              <a:buSzTx/>
              <a:buFontTx/>
              <a:buNone/>
              <a:defRPr/>
            </a:pPr>
            <a:r>
              <a:rPr kumimoji="0" 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政策咨询电话：</a:t>
            </a:r>
            <a:endParaRPr kumimoji="0" 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buFontTx/>
              <a:buNone/>
              <a:defRPr/>
            </a:pPr>
            <a:r>
              <a:rPr kumimoji="0" 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淄博市科学技术局</a:t>
            </a:r>
            <a:r>
              <a:rPr kumimoji="0" lang="en-US" alt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  </a:t>
            </a:r>
            <a:r>
              <a:rPr kumimoji="0" lang="en-US" altLang="zh-CN" sz="1200" b="0" i="0" u="none" strike="noStrike" kern="1200" cap="none" spc="0" normalizeH="0" baseline="0" noProof="0">
                <a:ln>
                  <a:noFill/>
                </a:ln>
                <a:solidFill>
                  <a:schemeClr val="tx1">
                    <a:lumMod val="65000"/>
                    <a:lumOff val="35000"/>
                  </a:schemeClr>
                </a:solidFill>
                <a:effectLst/>
                <a:uLnTx/>
                <a:uFillTx/>
                <a:latin typeface="Times New Roman" panose="02020603050405020304" charset="0"/>
                <a:ea typeface="微软雅黑" panose="020B0503020204020204" charset="-122"/>
                <a:cs typeface="Times New Roman" panose="02020603050405020304" charset="0"/>
                <a:sym typeface="汉仪旗黑-45S" panose="00020600040101010101" pitchFamily="18" charset="-122"/>
              </a:rPr>
              <a:t>3183548</a:t>
            </a:r>
            <a:endParaRPr kumimoji="0" lang="en-US" altLang="zh-CN" sz="1200" b="0" i="0" u="none" strike="noStrike" kern="1200" cap="none" spc="0" normalizeH="0" baseline="0" noProof="0">
              <a:ln>
                <a:noFill/>
              </a:ln>
              <a:solidFill>
                <a:schemeClr val="tx1">
                  <a:lumMod val="65000"/>
                  <a:lumOff val="35000"/>
                </a:schemeClr>
              </a:solidFill>
              <a:effectLst/>
              <a:uLnTx/>
              <a:uFillTx/>
              <a:latin typeface="Times New Roman" panose="02020603050405020304" charset="0"/>
              <a:ea typeface="微软雅黑" panose="020B0503020204020204" charset="-122"/>
              <a:cs typeface="Times New Roman" panose="0202060305040502030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buFontTx/>
              <a:buNone/>
              <a:defRPr/>
            </a:pPr>
            <a:r>
              <a:rPr kumimoji="0" lang="en-US" altLang="zh-CN" sz="1200" b="0" i="0" u="none" strike="noStrike" kern="1200" cap="none" spc="0" normalizeH="0" baseline="0" noProof="0">
                <a:ln>
                  <a:noFill/>
                </a:ln>
                <a:solidFill>
                  <a:schemeClr val="tx1">
                    <a:lumMod val="65000"/>
                    <a:lumOff val="35000"/>
                  </a:schemeClr>
                </a:solidFill>
                <a:effectLst/>
                <a:uLnTx/>
                <a:uFillTx/>
                <a:latin typeface="Times New Roman" panose="02020603050405020304" charset="0"/>
                <a:ea typeface="微软雅黑" panose="020B0503020204020204" charset="-122"/>
                <a:cs typeface="Times New Roman" panose="02020603050405020304" charset="0"/>
                <a:sym typeface="汉仪旗黑-45S" panose="00020600040101010101" pitchFamily="18" charset="-122"/>
              </a:rPr>
              <a:t> </a:t>
            </a:r>
            <a:r>
              <a:rPr kumimoji="0" lang="zh-CN" altLang="en-US" sz="1200" b="0" i="0" u="none" strike="noStrike" kern="1200" cap="none" spc="0" normalizeH="0" baseline="0" noProof="0">
                <a:ln>
                  <a:noFill/>
                </a:ln>
                <a:solidFill>
                  <a:schemeClr val="tx1">
                    <a:lumMod val="65000"/>
                    <a:lumOff val="35000"/>
                  </a:schemeClr>
                </a:solidFill>
                <a:effectLst/>
                <a:uLnTx/>
                <a:uFillTx/>
                <a:latin typeface="Times New Roman" panose="02020603050405020304" charset="0"/>
                <a:ea typeface="微软雅黑" panose="020B0503020204020204" charset="-122"/>
                <a:cs typeface="Times New Roman" panose="02020603050405020304" charset="0"/>
                <a:sym typeface="汉仪旗黑-45S" panose="00020600040101010101" pitchFamily="18" charset="-122"/>
              </a:rPr>
              <a:t>淄川区科学技术局   </a:t>
            </a:r>
            <a:r>
              <a:rPr kumimoji="0" lang="en-US" altLang="zh-CN" sz="1200" b="0" i="0" u="none" strike="noStrike" kern="1200" cap="none" spc="0" normalizeH="0" baseline="0" noProof="0">
                <a:ln>
                  <a:noFill/>
                </a:ln>
                <a:solidFill>
                  <a:schemeClr val="tx1">
                    <a:lumMod val="65000"/>
                    <a:lumOff val="35000"/>
                  </a:schemeClr>
                </a:solidFill>
                <a:effectLst/>
                <a:uLnTx/>
                <a:uFillTx/>
                <a:latin typeface="Times New Roman" panose="02020603050405020304" charset="0"/>
                <a:ea typeface="微软雅黑" panose="020B0503020204020204" charset="-122"/>
                <a:cs typeface="Times New Roman" panose="02020603050405020304" charset="0"/>
                <a:sym typeface="汉仪旗黑-45S" panose="00020600040101010101" pitchFamily="18" charset="-122"/>
              </a:rPr>
              <a:t>5181078</a:t>
            </a:r>
            <a:endParaRPr kumimoji="0" lang="en-US" altLang="zh-CN" sz="1200" b="0" i="0" u="none" strike="noStrike" kern="1200" cap="none" spc="0" normalizeH="0" baseline="0" noProof="0">
              <a:ln>
                <a:noFill/>
              </a:ln>
              <a:solidFill>
                <a:schemeClr val="tx1">
                  <a:lumMod val="65000"/>
                  <a:lumOff val="35000"/>
                </a:schemeClr>
              </a:solidFill>
              <a:effectLst/>
              <a:uLnTx/>
              <a:uFillTx/>
              <a:latin typeface="Times New Roman" panose="02020603050405020304" charset="0"/>
              <a:ea typeface="微软雅黑" panose="020B0503020204020204" charset="-122"/>
              <a:cs typeface="Times New Roman" panose="02020603050405020304" charset="0"/>
              <a:sym typeface="汉仪旗黑-45S" panose="00020600040101010101" pitchFamily="18" charset="-122"/>
            </a:endParaRPr>
          </a:p>
        </p:txBody>
      </p:sp>
      <p:sp>
        <p:nvSpPr>
          <p:cNvPr id="26" name="Freeform 5"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a:spLocks noEditPoints="1"/>
          </p:cNvSpPr>
          <p:nvPr/>
        </p:nvSpPr>
        <p:spPr bwMode="auto">
          <a:xfrm>
            <a:off x="5077791" y="1562336"/>
            <a:ext cx="374460" cy="360254"/>
          </a:xfrm>
          <a:custGeom>
            <a:avLst/>
            <a:gdLst>
              <a:gd name="T0" fmla="*/ 550 w 675"/>
              <a:gd name="T1" fmla="*/ 125 h 650"/>
              <a:gd name="T2" fmla="*/ 488 w 675"/>
              <a:gd name="T3" fmla="*/ 125 h 650"/>
              <a:gd name="T4" fmla="*/ 488 w 675"/>
              <a:gd name="T5" fmla="*/ 75 h 650"/>
              <a:gd name="T6" fmla="*/ 413 w 675"/>
              <a:gd name="T7" fmla="*/ 0 h 650"/>
              <a:gd name="T8" fmla="*/ 262 w 675"/>
              <a:gd name="T9" fmla="*/ 0 h 650"/>
              <a:gd name="T10" fmla="*/ 187 w 675"/>
              <a:gd name="T11" fmla="*/ 75 h 650"/>
              <a:gd name="T12" fmla="*/ 187 w 675"/>
              <a:gd name="T13" fmla="*/ 125 h 650"/>
              <a:gd name="T14" fmla="*/ 125 w 675"/>
              <a:gd name="T15" fmla="*/ 125 h 650"/>
              <a:gd name="T16" fmla="*/ 0 w 675"/>
              <a:gd name="T17" fmla="*/ 250 h 650"/>
              <a:gd name="T18" fmla="*/ 0 w 675"/>
              <a:gd name="T19" fmla="*/ 525 h 650"/>
              <a:gd name="T20" fmla="*/ 125 w 675"/>
              <a:gd name="T21" fmla="*/ 650 h 650"/>
              <a:gd name="T22" fmla="*/ 550 w 675"/>
              <a:gd name="T23" fmla="*/ 650 h 650"/>
              <a:gd name="T24" fmla="*/ 675 w 675"/>
              <a:gd name="T25" fmla="*/ 525 h 650"/>
              <a:gd name="T26" fmla="*/ 675 w 675"/>
              <a:gd name="T27" fmla="*/ 250 h 650"/>
              <a:gd name="T28" fmla="*/ 550 w 675"/>
              <a:gd name="T29" fmla="*/ 125 h 650"/>
              <a:gd name="T30" fmla="*/ 237 w 675"/>
              <a:gd name="T31" fmla="*/ 75 h 650"/>
              <a:gd name="T32" fmla="*/ 262 w 675"/>
              <a:gd name="T33" fmla="*/ 50 h 650"/>
              <a:gd name="T34" fmla="*/ 413 w 675"/>
              <a:gd name="T35" fmla="*/ 50 h 650"/>
              <a:gd name="T36" fmla="*/ 438 w 675"/>
              <a:gd name="T37" fmla="*/ 75 h 650"/>
              <a:gd name="T38" fmla="*/ 438 w 675"/>
              <a:gd name="T39" fmla="*/ 125 h 650"/>
              <a:gd name="T40" fmla="*/ 237 w 675"/>
              <a:gd name="T41" fmla="*/ 125 h 650"/>
              <a:gd name="T42" fmla="*/ 237 w 675"/>
              <a:gd name="T43" fmla="*/ 75 h 650"/>
              <a:gd name="T44" fmla="*/ 125 w 675"/>
              <a:gd name="T45" fmla="*/ 175 h 650"/>
              <a:gd name="T46" fmla="*/ 550 w 675"/>
              <a:gd name="T47" fmla="*/ 175 h 650"/>
              <a:gd name="T48" fmla="*/ 625 w 675"/>
              <a:gd name="T49" fmla="*/ 250 h 650"/>
              <a:gd name="T50" fmla="*/ 625 w 675"/>
              <a:gd name="T51" fmla="*/ 275 h 650"/>
              <a:gd name="T52" fmla="*/ 50 w 675"/>
              <a:gd name="T53" fmla="*/ 275 h 650"/>
              <a:gd name="T54" fmla="*/ 50 w 675"/>
              <a:gd name="T55" fmla="*/ 250 h 650"/>
              <a:gd name="T56" fmla="*/ 125 w 675"/>
              <a:gd name="T57" fmla="*/ 175 h 650"/>
              <a:gd name="T58" fmla="*/ 381 w 675"/>
              <a:gd name="T59" fmla="*/ 325 h 650"/>
              <a:gd name="T60" fmla="*/ 338 w 675"/>
              <a:gd name="T61" fmla="*/ 350 h 650"/>
              <a:gd name="T62" fmla="*/ 294 w 675"/>
              <a:gd name="T63" fmla="*/ 325 h 650"/>
              <a:gd name="T64" fmla="*/ 381 w 675"/>
              <a:gd name="T65" fmla="*/ 325 h 650"/>
              <a:gd name="T66" fmla="*/ 550 w 675"/>
              <a:gd name="T67" fmla="*/ 600 h 650"/>
              <a:gd name="T68" fmla="*/ 125 w 675"/>
              <a:gd name="T69" fmla="*/ 600 h 650"/>
              <a:gd name="T70" fmla="*/ 50 w 675"/>
              <a:gd name="T71" fmla="*/ 525 h 650"/>
              <a:gd name="T72" fmla="*/ 50 w 675"/>
              <a:gd name="T73" fmla="*/ 325 h 650"/>
              <a:gd name="T74" fmla="*/ 241 w 675"/>
              <a:gd name="T75" fmla="*/ 325 h 650"/>
              <a:gd name="T76" fmla="*/ 338 w 675"/>
              <a:gd name="T77" fmla="*/ 400 h 650"/>
              <a:gd name="T78" fmla="*/ 434 w 675"/>
              <a:gd name="T79" fmla="*/ 325 h 650"/>
              <a:gd name="T80" fmla="*/ 625 w 675"/>
              <a:gd name="T81" fmla="*/ 325 h 650"/>
              <a:gd name="T82" fmla="*/ 625 w 675"/>
              <a:gd name="T83" fmla="*/ 525 h 650"/>
              <a:gd name="T84" fmla="*/ 550 w 675"/>
              <a:gd name="T85" fmla="*/ 60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75" h="650">
                <a:moveTo>
                  <a:pt x="550" y="125"/>
                </a:moveTo>
                <a:cubicBezTo>
                  <a:pt x="488" y="125"/>
                  <a:pt x="488" y="125"/>
                  <a:pt x="488" y="125"/>
                </a:cubicBezTo>
                <a:cubicBezTo>
                  <a:pt x="488" y="75"/>
                  <a:pt x="488" y="75"/>
                  <a:pt x="488" y="75"/>
                </a:cubicBezTo>
                <a:cubicBezTo>
                  <a:pt x="488" y="34"/>
                  <a:pt x="454" y="0"/>
                  <a:pt x="413" y="0"/>
                </a:cubicBezTo>
                <a:cubicBezTo>
                  <a:pt x="262" y="0"/>
                  <a:pt x="262" y="0"/>
                  <a:pt x="262" y="0"/>
                </a:cubicBezTo>
                <a:cubicBezTo>
                  <a:pt x="221" y="0"/>
                  <a:pt x="187" y="34"/>
                  <a:pt x="187" y="75"/>
                </a:cubicBezTo>
                <a:cubicBezTo>
                  <a:pt x="187" y="125"/>
                  <a:pt x="187" y="125"/>
                  <a:pt x="187" y="125"/>
                </a:cubicBezTo>
                <a:cubicBezTo>
                  <a:pt x="125" y="125"/>
                  <a:pt x="125" y="125"/>
                  <a:pt x="125" y="125"/>
                </a:cubicBezTo>
                <a:cubicBezTo>
                  <a:pt x="56" y="125"/>
                  <a:pt x="0" y="181"/>
                  <a:pt x="0" y="250"/>
                </a:cubicBezTo>
                <a:cubicBezTo>
                  <a:pt x="0" y="525"/>
                  <a:pt x="0" y="525"/>
                  <a:pt x="0" y="525"/>
                </a:cubicBezTo>
                <a:cubicBezTo>
                  <a:pt x="0" y="594"/>
                  <a:pt x="56" y="650"/>
                  <a:pt x="125" y="650"/>
                </a:cubicBezTo>
                <a:cubicBezTo>
                  <a:pt x="550" y="650"/>
                  <a:pt x="550" y="650"/>
                  <a:pt x="550" y="650"/>
                </a:cubicBezTo>
                <a:cubicBezTo>
                  <a:pt x="619" y="650"/>
                  <a:pt x="675" y="594"/>
                  <a:pt x="675" y="525"/>
                </a:cubicBezTo>
                <a:cubicBezTo>
                  <a:pt x="675" y="250"/>
                  <a:pt x="675" y="250"/>
                  <a:pt x="675" y="250"/>
                </a:cubicBezTo>
                <a:cubicBezTo>
                  <a:pt x="675" y="181"/>
                  <a:pt x="619" y="125"/>
                  <a:pt x="550" y="125"/>
                </a:cubicBezTo>
                <a:close/>
                <a:moveTo>
                  <a:pt x="237" y="75"/>
                </a:moveTo>
                <a:cubicBezTo>
                  <a:pt x="237" y="61"/>
                  <a:pt x="249" y="50"/>
                  <a:pt x="262" y="50"/>
                </a:cubicBezTo>
                <a:cubicBezTo>
                  <a:pt x="413" y="50"/>
                  <a:pt x="413" y="50"/>
                  <a:pt x="413" y="50"/>
                </a:cubicBezTo>
                <a:cubicBezTo>
                  <a:pt x="426" y="50"/>
                  <a:pt x="438" y="61"/>
                  <a:pt x="438" y="75"/>
                </a:cubicBezTo>
                <a:cubicBezTo>
                  <a:pt x="438" y="125"/>
                  <a:pt x="438" y="125"/>
                  <a:pt x="438" y="125"/>
                </a:cubicBezTo>
                <a:cubicBezTo>
                  <a:pt x="237" y="125"/>
                  <a:pt x="237" y="125"/>
                  <a:pt x="237" y="125"/>
                </a:cubicBezTo>
                <a:lnTo>
                  <a:pt x="237" y="75"/>
                </a:lnTo>
                <a:close/>
                <a:moveTo>
                  <a:pt x="125" y="175"/>
                </a:moveTo>
                <a:cubicBezTo>
                  <a:pt x="550" y="175"/>
                  <a:pt x="550" y="175"/>
                  <a:pt x="550" y="175"/>
                </a:cubicBezTo>
                <a:cubicBezTo>
                  <a:pt x="591" y="175"/>
                  <a:pt x="625" y="209"/>
                  <a:pt x="625" y="250"/>
                </a:cubicBezTo>
                <a:cubicBezTo>
                  <a:pt x="625" y="275"/>
                  <a:pt x="625" y="275"/>
                  <a:pt x="625" y="275"/>
                </a:cubicBezTo>
                <a:cubicBezTo>
                  <a:pt x="50" y="275"/>
                  <a:pt x="50" y="275"/>
                  <a:pt x="50" y="275"/>
                </a:cubicBezTo>
                <a:cubicBezTo>
                  <a:pt x="50" y="250"/>
                  <a:pt x="50" y="250"/>
                  <a:pt x="50" y="250"/>
                </a:cubicBezTo>
                <a:cubicBezTo>
                  <a:pt x="50" y="209"/>
                  <a:pt x="84" y="175"/>
                  <a:pt x="125" y="175"/>
                </a:cubicBezTo>
                <a:close/>
                <a:moveTo>
                  <a:pt x="381" y="325"/>
                </a:moveTo>
                <a:cubicBezTo>
                  <a:pt x="372" y="340"/>
                  <a:pt x="356" y="350"/>
                  <a:pt x="338" y="350"/>
                </a:cubicBezTo>
                <a:cubicBezTo>
                  <a:pt x="319" y="350"/>
                  <a:pt x="303" y="340"/>
                  <a:pt x="294" y="325"/>
                </a:cubicBezTo>
                <a:lnTo>
                  <a:pt x="381" y="325"/>
                </a:lnTo>
                <a:close/>
                <a:moveTo>
                  <a:pt x="550" y="600"/>
                </a:moveTo>
                <a:cubicBezTo>
                  <a:pt x="125" y="600"/>
                  <a:pt x="125" y="600"/>
                  <a:pt x="125" y="600"/>
                </a:cubicBezTo>
                <a:cubicBezTo>
                  <a:pt x="84" y="600"/>
                  <a:pt x="50" y="566"/>
                  <a:pt x="50" y="525"/>
                </a:cubicBezTo>
                <a:cubicBezTo>
                  <a:pt x="50" y="325"/>
                  <a:pt x="50" y="325"/>
                  <a:pt x="50" y="325"/>
                </a:cubicBezTo>
                <a:cubicBezTo>
                  <a:pt x="241" y="325"/>
                  <a:pt x="241" y="325"/>
                  <a:pt x="241" y="325"/>
                </a:cubicBezTo>
                <a:cubicBezTo>
                  <a:pt x="252" y="368"/>
                  <a:pt x="291" y="400"/>
                  <a:pt x="338" y="400"/>
                </a:cubicBezTo>
                <a:cubicBezTo>
                  <a:pt x="384" y="400"/>
                  <a:pt x="422" y="368"/>
                  <a:pt x="434" y="325"/>
                </a:cubicBezTo>
                <a:cubicBezTo>
                  <a:pt x="625" y="325"/>
                  <a:pt x="625" y="325"/>
                  <a:pt x="625" y="325"/>
                </a:cubicBezTo>
                <a:cubicBezTo>
                  <a:pt x="625" y="525"/>
                  <a:pt x="625" y="525"/>
                  <a:pt x="625" y="525"/>
                </a:cubicBezTo>
                <a:cubicBezTo>
                  <a:pt x="625" y="566"/>
                  <a:pt x="591" y="600"/>
                  <a:pt x="550" y="60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汉仪旗黑-45S" panose="00020600040101010101" pitchFamily="18" charset="-122"/>
              <a:sym typeface="汉仪旗黑-45S" panose="00020600040101010101" pitchFamily="18" charset="-122"/>
            </a:endParaRPr>
          </a:p>
        </p:txBody>
      </p:sp>
      <p:sp>
        <p:nvSpPr>
          <p:cNvPr id="27" name="Freeform 9"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a:spLocks noEditPoints="1"/>
          </p:cNvSpPr>
          <p:nvPr/>
        </p:nvSpPr>
        <p:spPr bwMode="auto">
          <a:xfrm>
            <a:off x="709122" y="3510130"/>
            <a:ext cx="369733" cy="355266"/>
          </a:xfrm>
          <a:custGeom>
            <a:avLst/>
            <a:gdLst>
              <a:gd name="T0" fmla="*/ 336 w 676"/>
              <a:gd name="T1" fmla="*/ 115 h 650"/>
              <a:gd name="T2" fmla="*/ 383 w 676"/>
              <a:gd name="T3" fmla="*/ 150 h 650"/>
              <a:gd name="T4" fmla="*/ 586 w 676"/>
              <a:gd name="T5" fmla="*/ 150 h 650"/>
              <a:gd name="T6" fmla="*/ 536 w 676"/>
              <a:gd name="T7" fmla="*/ 100 h 650"/>
              <a:gd name="T8" fmla="*/ 331 w 676"/>
              <a:gd name="T9" fmla="*/ 100 h 650"/>
              <a:gd name="T10" fmla="*/ 336 w 676"/>
              <a:gd name="T11" fmla="*/ 115 h 650"/>
              <a:gd name="T12" fmla="*/ 316 w 676"/>
              <a:gd name="T13" fmla="*/ 50 h 650"/>
              <a:gd name="T14" fmla="*/ 536 w 676"/>
              <a:gd name="T15" fmla="*/ 50 h 650"/>
              <a:gd name="T16" fmla="*/ 636 w 676"/>
              <a:gd name="T17" fmla="*/ 150 h 650"/>
              <a:gd name="T18" fmla="*/ 636 w 676"/>
              <a:gd name="T19" fmla="*/ 170 h 650"/>
              <a:gd name="T20" fmla="*/ 676 w 676"/>
              <a:gd name="T21" fmla="*/ 250 h 650"/>
              <a:gd name="T22" fmla="*/ 676 w 676"/>
              <a:gd name="T23" fmla="*/ 550 h 650"/>
              <a:gd name="T24" fmla="*/ 576 w 676"/>
              <a:gd name="T25" fmla="*/ 650 h 650"/>
              <a:gd name="T26" fmla="*/ 100 w 676"/>
              <a:gd name="T27" fmla="*/ 650 h 650"/>
              <a:gd name="T28" fmla="*/ 0 w 676"/>
              <a:gd name="T29" fmla="*/ 550 h 650"/>
              <a:gd name="T30" fmla="*/ 0 w 676"/>
              <a:gd name="T31" fmla="*/ 100 h 650"/>
              <a:gd name="T32" fmla="*/ 100 w 676"/>
              <a:gd name="T33" fmla="*/ 0 h 650"/>
              <a:gd name="T34" fmla="*/ 228 w 676"/>
              <a:gd name="T35" fmla="*/ 0 h 650"/>
              <a:gd name="T36" fmla="*/ 316 w 676"/>
              <a:gd name="T37" fmla="*/ 50 h 650"/>
              <a:gd name="T38" fmla="*/ 228 w 676"/>
              <a:gd name="T39" fmla="*/ 50 h 650"/>
              <a:gd name="T40" fmla="*/ 100 w 676"/>
              <a:gd name="T41" fmla="*/ 50 h 650"/>
              <a:gd name="T42" fmla="*/ 50 w 676"/>
              <a:gd name="T43" fmla="*/ 100 h 650"/>
              <a:gd name="T44" fmla="*/ 50 w 676"/>
              <a:gd name="T45" fmla="*/ 550 h 650"/>
              <a:gd name="T46" fmla="*/ 100 w 676"/>
              <a:gd name="T47" fmla="*/ 600 h 650"/>
              <a:gd name="T48" fmla="*/ 575 w 676"/>
              <a:gd name="T49" fmla="*/ 600 h 650"/>
              <a:gd name="T50" fmla="*/ 625 w 676"/>
              <a:gd name="T51" fmla="*/ 550 h 650"/>
              <a:gd name="T52" fmla="*/ 625 w 676"/>
              <a:gd name="T53" fmla="*/ 250 h 650"/>
              <a:gd name="T54" fmla="*/ 575 w 676"/>
              <a:gd name="T55" fmla="*/ 200 h 650"/>
              <a:gd name="T56" fmla="*/ 386 w 676"/>
              <a:gd name="T57" fmla="*/ 200 h 650"/>
              <a:gd name="T58" fmla="*/ 291 w 676"/>
              <a:gd name="T59" fmla="*/ 130 h 650"/>
              <a:gd name="T60" fmla="*/ 276 w 676"/>
              <a:gd name="T61" fmla="*/ 85 h 650"/>
              <a:gd name="T62" fmla="*/ 228 w 676"/>
              <a:gd name="T63" fmla="*/ 50 h 650"/>
              <a:gd name="T64" fmla="*/ 150 w 676"/>
              <a:gd name="T65" fmla="*/ 475 h 650"/>
              <a:gd name="T66" fmla="*/ 350 w 676"/>
              <a:gd name="T67" fmla="*/ 475 h 650"/>
              <a:gd name="T68" fmla="*/ 375 w 676"/>
              <a:gd name="T69" fmla="*/ 500 h 650"/>
              <a:gd name="T70" fmla="*/ 350 w 676"/>
              <a:gd name="T71" fmla="*/ 525 h 650"/>
              <a:gd name="T72" fmla="*/ 150 w 676"/>
              <a:gd name="T73" fmla="*/ 525 h 650"/>
              <a:gd name="T74" fmla="*/ 125 w 676"/>
              <a:gd name="T75" fmla="*/ 500 h 650"/>
              <a:gd name="T76" fmla="*/ 150 w 676"/>
              <a:gd name="T77" fmla="*/ 475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6" h="650">
                <a:moveTo>
                  <a:pt x="336" y="115"/>
                </a:moveTo>
                <a:cubicBezTo>
                  <a:pt x="342" y="136"/>
                  <a:pt x="362" y="150"/>
                  <a:pt x="383" y="150"/>
                </a:cubicBezTo>
                <a:cubicBezTo>
                  <a:pt x="586" y="150"/>
                  <a:pt x="586" y="150"/>
                  <a:pt x="586" y="150"/>
                </a:cubicBezTo>
                <a:cubicBezTo>
                  <a:pt x="586" y="122"/>
                  <a:pt x="563" y="100"/>
                  <a:pt x="536" y="100"/>
                </a:cubicBezTo>
                <a:cubicBezTo>
                  <a:pt x="331" y="100"/>
                  <a:pt x="331" y="100"/>
                  <a:pt x="331" y="100"/>
                </a:cubicBezTo>
                <a:lnTo>
                  <a:pt x="336" y="115"/>
                </a:lnTo>
                <a:close/>
                <a:moveTo>
                  <a:pt x="316" y="50"/>
                </a:moveTo>
                <a:cubicBezTo>
                  <a:pt x="536" y="50"/>
                  <a:pt x="536" y="50"/>
                  <a:pt x="536" y="50"/>
                </a:cubicBezTo>
                <a:cubicBezTo>
                  <a:pt x="591" y="50"/>
                  <a:pt x="636" y="95"/>
                  <a:pt x="636" y="150"/>
                </a:cubicBezTo>
                <a:cubicBezTo>
                  <a:pt x="636" y="170"/>
                  <a:pt x="636" y="170"/>
                  <a:pt x="636" y="170"/>
                </a:cubicBezTo>
                <a:cubicBezTo>
                  <a:pt x="660" y="189"/>
                  <a:pt x="676" y="217"/>
                  <a:pt x="676" y="250"/>
                </a:cubicBezTo>
                <a:cubicBezTo>
                  <a:pt x="676" y="550"/>
                  <a:pt x="676" y="550"/>
                  <a:pt x="676" y="550"/>
                </a:cubicBezTo>
                <a:cubicBezTo>
                  <a:pt x="676" y="605"/>
                  <a:pt x="631" y="650"/>
                  <a:pt x="576" y="650"/>
                </a:cubicBezTo>
                <a:cubicBezTo>
                  <a:pt x="100" y="650"/>
                  <a:pt x="100" y="650"/>
                  <a:pt x="100" y="650"/>
                </a:cubicBezTo>
                <a:cubicBezTo>
                  <a:pt x="45" y="650"/>
                  <a:pt x="0" y="605"/>
                  <a:pt x="0" y="550"/>
                </a:cubicBezTo>
                <a:cubicBezTo>
                  <a:pt x="0" y="100"/>
                  <a:pt x="0" y="100"/>
                  <a:pt x="0" y="100"/>
                </a:cubicBezTo>
                <a:cubicBezTo>
                  <a:pt x="0" y="45"/>
                  <a:pt x="45" y="0"/>
                  <a:pt x="100" y="0"/>
                </a:cubicBezTo>
                <a:cubicBezTo>
                  <a:pt x="228" y="0"/>
                  <a:pt x="228" y="0"/>
                  <a:pt x="228" y="0"/>
                </a:cubicBezTo>
                <a:cubicBezTo>
                  <a:pt x="265" y="0"/>
                  <a:pt x="298" y="20"/>
                  <a:pt x="316" y="50"/>
                </a:cubicBezTo>
                <a:close/>
                <a:moveTo>
                  <a:pt x="228" y="50"/>
                </a:moveTo>
                <a:cubicBezTo>
                  <a:pt x="100" y="50"/>
                  <a:pt x="100" y="50"/>
                  <a:pt x="100" y="50"/>
                </a:cubicBezTo>
                <a:cubicBezTo>
                  <a:pt x="72" y="50"/>
                  <a:pt x="50" y="72"/>
                  <a:pt x="50" y="100"/>
                </a:cubicBezTo>
                <a:cubicBezTo>
                  <a:pt x="50" y="550"/>
                  <a:pt x="50" y="550"/>
                  <a:pt x="50" y="550"/>
                </a:cubicBezTo>
                <a:cubicBezTo>
                  <a:pt x="50" y="578"/>
                  <a:pt x="72" y="600"/>
                  <a:pt x="100" y="600"/>
                </a:cubicBezTo>
                <a:cubicBezTo>
                  <a:pt x="575" y="600"/>
                  <a:pt x="575" y="600"/>
                  <a:pt x="575" y="600"/>
                </a:cubicBezTo>
                <a:cubicBezTo>
                  <a:pt x="602" y="600"/>
                  <a:pt x="625" y="578"/>
                  <a:pt x="625" y="550"/>
                </a:cubicBezTo>
                <a:cubicBezTo>
                  <a:pt x="625" y="250"/>
                  <a:pt x="625" y="250"/>
                  <a:pt x="625" y="250"/>
                </a:cubicBezTo>
                <a:cubicBezTo>
                  <a:pt x="625" y="222"/>
                  <a:pt x="602" y="200"/>
                  <a:pt x="575" y="200"/>
                </a:cubicBezTo>
                <a:cubicBezTo>
                  <a:pt x="386" y="200"/>
                  <a:pt x="386" y="200"/>
                  <a:pt x="386" y="200"/>
                </a:cubicBezTo>
                <a:cubicBezTo>
                  <a:pt x="342" y="200"/>
                  <a:pt x="303" y="171"/>
                  <a:pt x="291" y="130"/>
                </a:cubicBezTo>
                <a:cubicBezTo>
                  <a:pt x="276" y="85"/>
                  <a:pt x="276" y="85"/>
                  <a:pt x="276" y="85"/>
                </a:cubicBezTo>
                <a:cubicBezTo>
                  <a:pt x="270" y="64"/>
                  <a:pt x="251" y="50"/>
                  <a:pt x="228" y="50"/>
                </a:cubicBezTo>
                <a:close/>
                <a:moveTo>
                  <a:pt x="150" y="475"/>
                </a:moveTo>
                <a:cubicBezTo>
                  <a:pt x="350" y="475"/>
                  <a:pt x="350" y="475"/>
                  <a:pt x="350" y="475"/>
                </a:cubicBezTo>
                <a:cubicBezTo>
                  <a:pt x="363" y="475"/>
                  <a:pt x="375" y="486"/>
                  <a:pt x="375" y="500"/>
                </a:cubicBezTo>
                <a:cubicBezTo>
                  <a:pt x="375" y="514"/>
                  <a:pt x="363" y="525"/>
                  <a:pt x="350" y="525"/>
                </a:cubicBezTo>
                <a:cubicBezTo>
                  <a:pt x="150" y="525"/>
                  <a:pt x="150" y="525"/>
                  <a:pt x="150" y="525"/>
                </a:cubicBezTo>
                <a:cubicBezTo>
                  <a:pt x="136" y="525"/>
                  <a:pt x="125" y="514"/>
                  <a:pt x="125" y="500"/>
                </a:cubicBezTo>
                <a:cubicBezTo>
                  <a:pt x="125" y="486"/>
                  <a:pt x="136" y="475"/>
                  <a:pt x="150" y="475"/>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汉仪旗黑-45S" panose="00020600040101010101" pitchFamily="18" charset="-122"/>
              <a:sym typeface="汉仪旗黑-45S" panose="00020600040101010101" pitchFamily="18" charset="-122"/>
            </a:endParaRPr>
          </a:p>
        </p:txBody>
      </p:sp>
      <p:sp>
        <p:nvSpPr>
          <p:cNvPr id="34" name="Freeform 13"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a:spLocks noEditPoints="1"/>
          </p:cNvSpPr>
          <p:nvPr/>
        </p:nvSpPr>
        <p:spPr bwMode="auto">
          <a:xfrm>
            <a:off x="709122" y="1630508"/>
            <a:ext cx="369733" cy="315239"/>
          </a:xfrm>
          <a:custGeom>
            <a:avLst/>
            <a:gdLst>
              <a:gd name="T0" fmla="*/ 550 w 675"/>
              <a:gd name="T1" fmla="*/ 0 h 575"/>
              <a:gd name="T2" fmla="*/ 125 w 675"/>
              <a:gd name="T3" fmla="*/ 0 h 575"/>
              <a:gd name="T4" fmla="*/ 0 w 675"/>
              <a:gd name="T5" fmla="*/ 125 h 575"/>
              <a:gd name="T6" fmla="*/ 0 w 675"/>
              <a:gd name="T7" fmla="*/ 450 h 575"/>
              <a:gd name="T8" fmla="*/ 125 w 675"/>
              <a:gd name="T9" fmla="*/ 575 h 575"/>
              <a:gd name="T10" fmla="*/ 550 w 675"/>
              <a:gd name="T11" fmla="*/ 575 h 575"/>
              <a:gd name="T12" fmla="*/ 675 w 675"/>
              <a:gd name="T13" fmla="*/ 450 h 575"/>
              <a:gd name="T14" fmla="*/ 675 w 675"/>
              <a:gd name="T15" fmla="*/ 125 h 575"/>
              <a:gd name="T16" fmla="*/ 550 w 675"/>
              <a:gd name="T17" fmla="*/ 0 h 575"/>
              <a:gd name="T18" fmla="*/ 125 w 675"/>
              <a:gd name="T19" fmla="*/ 50 h 575"/>
              <a:gd name="T20" fmla="*/ 550 w 675"/>
              <a:gd name="T21" fmla="*/ 50 h 575"/>
              <a:gd name="T22" fmla="*/ 613 w 675"/>
              <a:gd name="T23" fmla="*/ 87 h 575"/>
              <a:gd name="T24" fmla="*/ 368 w 675"/>
              <a:gd name="T25" fmla="*/ 285 h 575"/>
              <a:gd name="T26" fmla="*/ 306 w 675"/>
              <a:gd name="T27" fmla="*/ 285 h 575"/>
              <a:gd name="T28" fmla="*/ 61 w 675"/>
              <a:gd name="T29" fmla="*/ 87 h 575"/>
              <a:gd name="T30" fmla="*/ 125 w 675"/>
              <a:gd name="T31" fmla="*/ 50 h 575"/>
              <a:gd name="T32" fmla="*/ 550 w 675"/>
              <a:gd name="T33" fmla="*/ 525 h 575"/>
              <a:gd name="T34" fmla="*/ 125 w 675"/>
              <a:gd name="T35" fmla="*/ 525 h 575"/>
              <a:gd name="T36" fmla="*/ 50 w 675"/>
              <a:gd name="T37" fmla="*/ 450 h 575"/>
              <a:gd name="T38" fmla="*/ 50 w 675"/>
              <a:gd name="T39" fmla="*/ 143 h 575"/>
              <a:gd name="T40" fmla="*/ 275 w 675"/>
              <a:gd name="T41" fmla="*/ 325 h 575"/>
              <a:gd name="T42" fmla="*/ 337 w 675"/>
              <a:gd name="T43" fmla="*/ 348 h 575"/>
              <a:gd name="T44" fmla="*/ 400 w 675"/>
              <a:gd name="T45" fmla="*/ 325 h 575"/>
              <a:gd name="T46" fmla="*/ 625 w 675"/>
              <a:gd name="T47" fmla="*/ 143 h 575"/>
              <a:gd name="T48" fmla="*/ 625 w 675"/>
              <a:gd name="T49" fmla="*/ 450 h 575"/>
              <a:gd name="T50" fmla="*/ 550 w 675"/>
              <a:gd name="T51" fmla="*/ 52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5" h="575">
                <a:moveTo>
                  <a:pt x="550" y="0"/>
                </a:moveTo>
                <a:cubicBezTo>
                  <a:pt x="125" y="0"/>
                  <a:pt x="125" y="0"/>
                  <a:pt x="125" y="0"/>
                </a:cubicBezTo>
                <a:cubicBezTo>
                  <a:pt x="56" y="0"/>
                  <a:pt x="0" y="57"/>
                  <a:pt x="0" y="125"/>
                </a:cubicBezTo>
                <a:cubicBezTo>
                  <a:pt x="0" y="450"/>
                  <a:pt x="0" y="450"/>
                  <a:pt x="0" y="450"/>
                </a:cubicBezTo>
                <a:cubicBezTo>
                  <a:pt x="0" y="519"/>
                  <a:pt x="56" y="575"/>
                  <a:pt x="125" y="575"/>
                </a:cubicBezTo>
                <a:cubicBezTo>
                  <a:pt x="550" y="575"/>
                  <a:pt x="550" y="575"/>
                  <a:pt x="550" y="575"/>
                </a:cubicBezTo>
                <a:cubicBezTo>
                  <a:pt x="618" y="575"/>
                  <a:pt x="675" y="519"/>
                  <a:pt x="675" y="450"/>
                </a:cubicBezTo>
                <a:cubicBezTo>
                  <a:pt x="675" y="125"/>
                  <a:pt x="675" y="125"/>
                  <a:pt x="675" y="125"/>
                </a:cubicBezTo>
                <a:cubicBezTo>
                  <a:pt x="675" y="57"/>
                  <a:pt x="618" y="0"/>
                  <a:pt x="550" y="0"/>
                </a:cubicBezTo>
                <a:close/>
                <a:moveTo>
                  <a:pt x="125" y="50"/>
                </a:moveTo>
                <a:cubicBezTo>
                  <a:pt x="550" y="50"/>
                  <a:pt x="550" y="50"/>
                  <a:pt x="550" y="50"/>
                </a:cubicBezTo>
                <a:cubicBezTo>
                  <a:pt x="577" y="50"/>
                  <a:pt x="601" y="65"/>
                  <a:pt x="613" y="87"/>
                </a:cubicBezTo>
                <a:cubicBezTo>
                  <a:pt x="368" y="285"/>
                  <a:pt x="368" y="285"/>
                  <a:pt x="368" y="285"/>
                </a:cubicBezTo>
                <a:cubicBezTo>
                  <a:pt x="350" y="300"/>
                  <a:pt x="323" y="300"/>
                  <a:pt x="306" y="285"/>
                </a:cubicBezTo>
                <a:cubicBezTo>
                  <a:pt x="61" y="87"/>
                  <a:pt x="61" y="87"/>
                  <a:pt x="61" y="87"/>
                </a:cubicBezTo>
                <a:cubicBezTo>
                  <a:pt x="73" y="65"/>
                  <a:pt x="97" y="50"/>
                  <a:pt x="125" y="50"/>
                </a:cubicBezTo>
                <a:close/>
                <a:moveTo>
                  <a:pt x="550" y="525"/>
                </a:moveTo>
                <a:cubicBezTo>
                  <a:pt x="125" y="525"/>
                  <a:pt x="125" y="525"/>
                  <a:pt x="125" y="525"/>
                </a:cubicBezTo>
                <a:cubicBezTo>
                  <a:pt x="83" y="525"/>
                  <a:pt x="50" y="492"/>
                  <a:pt x="50" y="450"/>
                </a:cubicBezTo>
                <a:cubicBezTo>
                  <a:pt x="50" y="143"/>
                  <a:pt x="50" y="143"/>
                  <a:pt x="50" y="143"/>
                </a:cubicBezTo>
                <a:cubicBezTo>
                  <a:pt x="275" y="325"/>
                  <a:pt x="275" y="325"/>
                  <a:pt x="275" y="325"/>
                </a:cubicBezTo>
                <a:cubicBezTo>
                  <a:pt x="293" y="340"/>
                  <a:pt x="315" y="348"/>
                  <a:pt x="337" y="348"/>
                </a:cubicBezTo>
                <a:cubicBezTo>
                  <a:pt x="360" y="348"/>
                  <a:pt x="382" y="340"/>
                  <a:pt x="400" y="325"/>
                </a:cubicBezTo>
                <a:cubicBezTo>
                  <a:pt x="625" y="143"/>
                  <a:pt x="625" y="143"/>
                  <a:pt x="625" y="143"/>
                </a:cubicBezTo>
                <a:cubicBezTo>
                  <a:pt x="625" y="450"/>
                  <a:pt x="625" y="450"/>
                  <a:pt x="625" y="450"/>
                </a:cubicBezTo>
                <a:cubicBezTo>
                  <a:pt x="625" y="492"/>
                  <a:pt x="591" y="525"/>
                  <a:pt x="550" y="525"/>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汉仪旗黑-45S" panose="00020600040101010101" pitchFamily="18" charset="-122"/>
              <a:sym typeface="汉仪旗黑-45S" panose="00020600040101010101" pitchFamily="18" charset="-122"/>
            </a:endParaRPr>
          </a:p>
        </p:txBody>
      </p:sp>
      <p:grpSp>
        <p:nvGrpSpPr>
          <p:cNvPr id="35" name="组合 34"/>
          <p:cNvGrpSpPr/>
          <p:nvPr/>
        </p:nvGrpSpPr>
        <p:grpSpPr>
          <a:xfrm>
            <a:off x="5062812" y="3361647"/>
            <a:ext cx="404419" cy="420096"/>
            <a:chOff x="5279866" y="3610406"/>
            <a:chExt cx="261825" cy="271974"/>
          </a:xfrm>
          <a:solidFill>
            <a:schemeClr val="bg1"/>
          </a:solidFill>
        </p:grpSpPr>
        <p:sp>
          <p:nvSpPr>
            <p:cNvPr id="36" name="Freeform 5"/>
            <p:cNvSpPr>
              <a:spLocks noEditPoints="1"/>
            </p:cNvSpPr>
            <p:nvPr/>
          </p:nvSpPr>
          <p:spPr bwMode="auto">
            <a:xfrm>
              <a:off x="5279866" y="3610406"/>
              <a:ext cx="261825" cy="271974"/>
            </a:xfrm>
            <a:custGeom>
              <a:avLst/>
              <a:gdLst>
                <a:gd name="T0" fmla="*/ 500 w 650"/>
                <a:gd name="T1" fmla="*/ 250 h 675"/>
                <a:gd name="T2" fmla="*/ 488 w 650"/>
                <a:gd name="T3" fmla="*/ 250 h 675"/>
                <a:gd name="T4" fmla="*/ 488 w 650"/>
                <a:gd name="T5" fmla="*/ 150 h 675"/>
                <a:gd name="T6" fmla="*/ 338 w 650"/>
                <a:gd name="T7" fmla="*/ 0 h 675"/>
                <a:gd name="T8" fmla="*/ 313 w 650"/>
                <a:gd name="T9" fmla="*/ 0 h 675"/>
                <a:gd name="T10" fmla="*/ 163 w 650"/>
                <a:gd name="T11" fmla="*/ 150 h 675"/>
                <a:gd name="T12" fmla="*/ 188 w 650"/>
                <a:gd name="T13" fmla="*/ 175 h 675"/>
                <a:gd name="T14" fmla="*/ 213 w 650"/>
                <a:gd name="T15" fmla="*/ 150 h 675"/>
                <a:gd name="T16" fmla="*/ 313 w 650"/>
                <a:gd name="T17" fmla="*/ 50 h 675"/>
                <a:gd name="T18" fmla="*/ 338 w 650"/>
                <a:gd name="T19" fmla="*/ 50 h 675"/>
                <a:gd name="T20" fmla="*/ 438 w 650"/>
                <a:gd name="T21" fmla="*/ 150 h 675"/>
                <a:gd name="T22" fmla="*/ 438 w 650"/>
                <a:gd name="T23" fmla="*/ 250 h 675"/>
                <a:gd name="T24" fmla="*/ 150 w 650"/>
                <a:gd name="T25" fmla="*/ 250 h 675"/>
                <a:gd name="T26" fmla="*/ 0 w 650"/>
                <a:gd name="T27" fmla="*/ 400 h 675"/>
                <a:gd name="T28" fmla="*/ 0 w 650"/>
                <a:gd name="T29" fmla="*/ 525 h 675"/>
                <a:gd name="T30" fmla="*/ 150 w 650"/>
                <a:gd name="T31" fmla="*/ 675 h 675"/>
                <a:gd name="T32" fmla="*/ 500 w 650"/>
                <a:gd name="T33" fmla="*/ 675 h 675"/>
                <a:gd name="T34" fmla="*/ 650 w 650"/>
                <a:gd name="T35" fmla="*/ 525 h 675"/>
                <a:gd name="T36" fmla="*/ 650 w 650"/>
                <a:gd name="T37" fmla="*/ 400 h 675"/>
                <a:gd name="T38" fmla="*/ 500 w 650"/>
                <a:gd name="T39" fmla="*/ 250 h 675"/>
                <a:gd name="T40" fmla="*/ 600 w 650"/>
                <a:gd name="T41" fmla="*/ 525 h 675"/>
                <a:gd name="T42" fmla="*/ 500 w 650"/>
                <a:gd name="T43" fmla="*/ 625 h 675"/>
                <a:gd name="T44" fmla="*/ 150 w 650"/>
                <a:gd name="T45" fmla="*/ 625 h 675"/>
                <a:gd name="T46" fmla="*/ 50 w 650"/>
                <a:gd name="T47" fmla="*/ 525 h 675"/>
                <a:gd name="T48" fmla="*/ 50 w 650"/>
                <a:gd name="T49" fmla="*/ 400 h 675"/>
                <a:gd name="T50" fmla="*/ 150 w 650"/>
                <a:gd name="T51" fmla="*/ 300 h 675"/>
                <a:gd name="T52" fmla="*/ 500 w 650"/>
                <a:gd name="T53" fmla="*/ 300 h 675"/>
                <a:gd name="T54" fmla="*/ 600 w 650"/>
                <a:gd name="T55" fmla="*/ 400 h 675"/>
                <a:gd name="T56" fmla="*/ 600 w 650"/>
                <a:gd name="T57" fmla="*/ 525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0" h="675">
                  <a:moveTo>
                    <a:pt x="500" y="250"/>
                  </a:moveTo>
                  <a:cubicBezTo>
                    <a:pt x="488" y="250"/>
                    <a:pt x="488" y="250"/>
                    <a:pt x="488" y="250"/>
                  </a:cubicBezTo>
                  <a:cubicBezTo>
                    <a:pt x="488" y="150"/>
                    <a:pt x="488" y="150"/>
                    <a:pt x="488" y="150"/>
                  </a:cubicBezTo>
                  <a:cubicBezTo>
                    <a:pt x="488" y="68"/>
                    <a:pt x="420" y="0"/>
                    <a:pt x="338" y="0"/>
                  </a:cubicBezTo>
                  <a:cubicBezTo>
                    <a:pt x="313" y="0"/>
                    <a:pt x="313" y="0"/>
                    <a:pt x="313" y="0"/>
                  </a:cubicBezTo>
                  <a:cubicBezTo>
                    <a:pt x="230" y="0"/>
                    <a:pt x="163" y="68"/>
                    <a:pt x="163" y="150"/>
                  </a:cubicBezTo>
                  <a:cubicBezTo>
                    <a:pt x="163" y="164"/>
                    <a:pt x="174" y="175"/>
                    <a:pt x="188" y="175"/>
                  </a:cubicBezTo>
                  <a:cubicBezTo>
                    <a:pt x="201" y="175"/>
                    <a:pt x="213" y="164"/>
                    <a:pt x="213" y="150"/>
                  </a:cubicBezTo>
                  <a:cubicBezTo>
                    <a:pt x="213" y="95"/>
                    <a:pt x="258" y="50"/>
                    <a:pt x="313" y="50"/>
                  </a:cubicBezTo>
                  <a:cubicBezTo>
                    <a:pt x="338" y="50"/>
                    <a:pt x="338" y="50"/>
                    <a:pt x="338" y="50"/>
                  </a:cubicBezTo>
                  <a:cubicBezTo>
                    <a:pt x="393" y="50"/>
                    <a:pt x="438" y="95"/>
                    <a:pt x="438" y="150"/>
                  </a:cubicBezTo>
                  <a:cubicBezTo>
                    <a:pt x="438" y="250"/>
                    <a:pt x="438" y="250"/>
                    <a:pt x="438" y="250"/>
                  </a:cubicBezTo>
                  <a:cubicBezTo>
                    <a:pt x="150" y="250"/>
                    <a:pt x="150" y="250"/>
                    <a:pt x="150" y="250"/>
                  </a:cubicBezTo>
                  <a:cubicBezTo>
                    <a:pt x="68" y="250"/>
                    <a:pt x="0" y="318"/>
                    <a:pt x="0" y="400"/>
                  </a:cubicBezTo>
                  <a:cubicBezTo>
                    <a:pt x="0" y="525"/>
                    <a:pt x="0" y="525"/>
                    <a:pt x="0" y="525"/>
                  </a:cubicBezTo>
                  <a:cubicBezTo>
                    <a:pt x="0" y="608"/>
                    <a:pt x="68" y="675"/>
                    <a:pt x="150" y="675"/>
                  </a:cubicBezTo>
                  <a:cubicBezTo>
                    <a:pt x="500" y="675"/>
                    <a:pt x="500" y="675"/>
                    <a:pt x="500" y="675"/>
                  </a:cubicBezTo>
                  <a:cubicBezTo>
                    <a:pt x="583" y="675"/>
                    <a:pt x="650" y="608"/>
                    <a:pt x="650" y="525"/>
                  </a:cubicBezTo>
                  <a:cubicBezTo>
                    <a:pt x="650" y="400"/>
                    <a:pt x="650" y="400"/>
                    <a:pt x="650" y="400"/>
                  </a:cubicBezTo>
                  <a:cubicBezTo>
                    <a:pt x="650" y="318"/>
                    <a:pt x="583" y="250"/>
                    <a:pt x="500" y="250"/>
                  </a:cubicBezTo>
                  <a:close/>
                  <a:moveTo>
                    <a:pt x="600" y="525"/>
                  </a:moveTo>
                  <a:cubicBezTo>
                    <a:pt x="600" y="581"/>
                    <a:pt x="555" y="625"/>
                    <a:pt x="500" y="625"/>
                  </a:cubicBezTo>
                  <a:cubicBezTo>
                    <a:pt x="150" y="625"/>
                    <a:pt x="150" y="625"/>
                    <a:pt x="150" y="625"/>
                  </a:cubicBezTo>
                  <a:cubicBezTo>
                    <a:pt x="95" y="625"/>
                    <a:pt x="50" y="581"/>
                    <a:pt x="50" y="525"/>
                  </a:cubicBezTo>
                  <a:cubicBezTo>
                    <a:pt x="50" y="400"/>
                    <a:pt x="50" y="400"/>
                    <a:pt x="50" y="400"/>
                  </a:cubicBezTo>
                  <a:cubicBezTo>
                    <a:pt x="50" y="345"/>
                    <a:pt x="95" y="300"/>
                    <a:pt x="150" y="300"/>
                  </a:cubicBezTo>
                  <a:cubicBezTo>
                    <a:pt x="500" y="300"/>
                    <a:pt x="500" y="300"/>
                    <a:pt x="500" y="300"/>
                  </a:cubicBezTo>
                  <a:cubicBezTo>
                    <a:pt x="555" y="300"/>
                    <a:pt x="600" y="345"/>
                    <a:pt x="600" y="400"/>
                  </a:cubicBezTo>
                  <a:lnTo>
                    <a:pt x="600" y="5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旗黑-45S" panose="00020600040101010101" pitchFamily="18" charset="-122"/>
                <a:sym typeface="汉仪旗黑-45S" panose="00020600040101010101" pitchFamily="18" charset="-122"/>
              </a:endParaRPr>
            </a:p>
          </p:txBody>
        </p:sp>
        <p:sp>
          <p:nvSpPr>
            <p:cNvPr id="37" name="Freeform 6"/>
            <p:cNvSpPr/>
            <p:nvPr/>
          </p:nvSpPr>
          <p:spPr bwMode="auto">
            <a:xfrm>
              <a:off x="5390651" y="3761446"/>
              <a:ext cx="40255" cy="70531"/>
            </a:xfrm>
            <a:custGeom>
              <a:avLst/>
              <a:gdLst>
                <a:gd name="T0" fmla="*/ 50 w 100"/>
                <a:gd name="T1" fmla="*/ 0 h 175"/>
                <a:gd name="T2" fmla="*/ 0 w 100"/>
                <a:gd name="T3" fmla="*/ 50 h 175"/>
                <a:gd name="T4" fmla="*/ 25 w 100"/>
                <a:gd name="T5" fmla="*/ 94 h 175"/>
                <a:gd name="T6" fmla="*/ 25 w 100"/>
                <a:gd name="T7" fmla="*/ 150 h 175"/>
                <a:gd name="T8" fmla="*/ 50 w 100"/>
                <a:gd name="T9" fmla="*/ 175 h 175"/>
                <a:gd name="T10" fmla="*/ 75 w 100"/>
                <a:gd name="T11" fmla="*/ 150 h 175"/>
                <a:gd name="T12" fmla="*/ 75 w 100"/>
                <a:gd name="T13" fmla="*/ 94 h 175"/>
                <a:gd name="T14" fmla="*/ 100 w 100"/>
                <a:gd name="T15" fmla="*/ 50 h 175"/>
                <a:gd name="T16" fmla="*/ 50 w 100"/>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75">
                  <a:moveTo>
                    <a:pt x="50" y="0"/>
                  </a:moveTo>
                  <a:cubicBezTo>
                    <a:pt x="23" y="0"/>
                    <a:pt x="0" y="23"/>
                    <a:pt x="0" y="50"/>
                  </a:cubicBezTo>
                  <a:cubicBezTo>
                    <a:pt x="0" y="69"/>
                    <a:pt x="10" y="85"/>
                    <a:pt x="25" y="94"/>
                  </a:cubicBezTo>
                  <a:cubicBezTo>
                    <a:pt x="25" y="150"/>
                    <a:pt x="25" y="150"/>
                    <a:pt x="25" y="150"/>
                  </a:cubicBezTo>
                  <a:cubicBezTo>
                    <a:pt x="25" y="164"/>
                    <a:pt x="36" y="175"/>
                    <a:pt x="50" y="175"/>
                  </a:cubicBezTo>
                  <a:cubicBezTo>
                    <a:pt x="64" y="175"/>
                    <a:pt x="75" y="164"/>
                    <a:pt x="75" y="150"/>
                  </a:cubicBezTo>
                  <a:cubicBezTo>
                    <a:pt x="75" y="94"/>
                    <a:pt x="75" y="94"/>
                    <a:pt x="75" y="94"/>
                  </a:cubicBezTo>
                  <a:cubicBezTo>
                    <a:pt x="90" y="85"/>
                    <a:pt x="100" y="69"/>
                    <a:pt x="100" y="50"/>
                  </a:cubicBezTo>
                  <a:cubicBezTo>
                    <a:pt x="100" y="23"/>
                    <a:pt x="7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旗黑-45S" panose="00020600040101010101" pitchFamily="18" charset="-122"/>
                <a:sym typeface="汉仪旗黑-45S" panose="00020600040101010101" pitchFamily="18" charset="-122"/>
              </a:endParaRPr>
            </a:p>
          </p:txBody>
        </p:sp>
      </p:grpSp>
      <p:sp>
        <p:nvSpPr>
          <p:cNvPr id="42" name="矩形: 圆角 41"/>
          <p:cNvSpPr/>
          <p:nvPr/>
        </p:nvSpPr>
        <p:spPr>
          <a:xfrm rot="2700000">
            <a:off x="4852765" y="3160589"/>
            <a:ext cx="823243" cy="823243"/>
          </a:xfrm>
          <a:prstGeom prst="roundRect">
            <a:avLst>
              <a:gd name="adj" fmla="val 7928"/>
            </a:avLst>
          </a:prstGeom>
          <a:solidFill>
            <a:srgbClr val="B3D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 name="组合 1"/>
          <p:cNvGrpSpPr/>
          <p:nvPr/>
        </p:nvGrpSpPr>
        <p:grpSpPr>
          <a:xfrm>
            <a:off x="5063447" y="3361647"/>
            <a:ext cx="404419" cy="420096"/>
            <a:chOff x="5279866" y="3610406"/>
            <a:chExt cx="261825" cy="271974"/>
          </a:xfrm>
          <a:solidFill>
            <a:schemeClr val="bg1"/>
          </a:solidFill>
        </p:grpSpPr>
        <p:sp>
          <p:nvSpPr>
            <p:cNvPr id="4" name="Freeform 5"/>
            <p:cNvSpPr>
              <a:spLocks noEditPoints="1"/>
            </p:cNvSpPr>
            <p:nvPr/>
          </p:nvSpPr>
          <p:spPr bwMode="auto">
            <a:xfrm>
              <a:off x="5279866" y="3610406"/>
              <a:ext cx="261825" cy="271974"/>
            </a:xfrm>
            <a:custGeom>
              <a:avLst/>
              <a:gdLst>
                <a:gd name="T0" fmla="*/ 500 w 650"/>
                <a:gd name="T1" fmla="*/ 250 h 675"/>
                <a:gd name="T2" fmla="*/ 488 w 650"/>
                <a:gd name="T3" fmla="*/ 250 h 675"/>
                <a:gd name="T4" fmla="*/ 488 w 650"/>
                <a:gd name="T5" fmla="*/ 150 h 675"/>
                <a:gd name="T6" fmla="*/ 338 w 650"/>
                <a:gd name="T7" fmla="*/ 0 h 675"/>
                <a:gd name="T8" fmla="*/ 313 w 650"/>
                <a:gd name="T9" fmla="*/ 0 h 675"/>
                <a:gd name="T10" fmla="*/ 163 w 650"/>
                <a:gd name="T11" fmla="*/ 150 h 675"/>
                <a:gd name="T12" fmla="*/ 188 w 650"/>
                <a:gd name="T13" fmla="*/ 175 h 675"/>
                <a:gd name="T14" fmla="*/ 213 w 650"/>
                <a:gd name="T15" fmla="*/ 150 h 675"/>
                <a:gd name="T16" fmla="*/ 313 w 650"/>
                <a:gd name="T17" fmla="*/ 50 h 675"/>
                <a:gd name="T18" fmla="*/ 338 w 650"/>
                <a:gd name="T19" fmla="*/ 50 h 675"/>
                <a:gd name="T20" fmla="*/ 438 w 650"/>
                <a:gd name="T21" fmla="*/ 150 h 675"/>
                <a:gd name="T22" fmla="*/ 438 w 650"/>
                <a:gd name="T23" fmla="*/ 250 h 675"/>
                <a:gd name="T24" fmla="*/ 150 w 650"/>
                <a:gd name="T25" fmla="*/ 250 h 675"/>
                <a:gd name="T26" fmla="*/ 0 w 650"/>
                <a:gd name="T27" fmla="*/ 400 h 675"/>
                <a:gd name="T28" fmla="*/ 0 w 650"/>
                <a:gd name="T29" fmla="*/ 525 h 675"/>
                <a:gd name="T30" fmla="*/ 150 w 650"/>
                <a:gd name="T31" fmla="*/ 675 h 675"/>
                <a:gd name="T32" fmla="*/ 500 w 650"/>
                <a:gd name="T33" fmla="*/ 675 h 675"/>
                <a:gd name="T34" fmla="*/ 650 w 650"/>
                <a:gd name="T35" fmla="*/ 525 h 675"/>
                <a:gd name="T36" fmla="*/ 650 w 650"/>
                <a:gd name="T37" fmla="*/ 400 h 675"/>
                <a:gd name="T38" fmla="*/ 500 w 650"/>
                <a:gd name="T39" fmla="*/ 250 h 675"/>
                <a:gd name="T40" fmla="*/ 600 w 650"/>
                <a:gd name="T41" fmla="*/ 525 h 675"/>
                <a:gd name="T42" fmla="*/ 500 w 650"/>
                <a:gd name="T43" fmla="*/ 625 h 675"/>
                <a:gd name="T44" fmla="*/ 150 w 650"/>
                <a:gd name="T45" fmla="*/ 625 h 675"/>
                <a:gd name="T46" fmla="*/ 50 w 650"/>
                <a:gd name="T47" fmla="*/ 525 h 675"/>
                <a:gd name="T48" fmla="*/ 50 w 650"/>
                <a:gd name="T49" fmla="*/ 400 h 675"/>
                <a:gd name="T50" fmla="*/ 150 w 650"/>
                <a:gd name="T51" fmla="*/ 300 h 675"/>
                <a:gd name="T52" fmla="*/ 500 w 650"/>
                <a:gd name="T53" fmla="*/ 300 h 675"/>
                <a:gd name="T54" fmla="*/ 600 w 650"/>
                <a:gd name="T55" fmla="*/ 400 h 675"/>
                <a:gd name="T56" fmla="*/ 600 w 650"/>
                <a:gd name="T57" fmla="*/ 525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0" h="675">
                  <a:moveTo>
                    <a:pt x="500" y="250"/>
                  </a:moveTo>
                  <a:cubicBezTo>
                    <a:pt x="488" y="250"/>
                    <a:pt x="488" y="250"/>
                    <a:pt x="488" y="250"/>
                  </a:cubicBezTo>
                  <a:cubicBezTo>
                    <a:pt x="488" y="150"/>
                    <a:pt x="488" y="150"/>
                    <a:pt x="488" y="150"/>
                  </a:cubicBezTo>
                  <a:cubicBezTo>
                    <a:pt x="488" y="68"/>
                    <a:pt x="420" y="0"/>
                    <a:pt x="338" y="0"/>
                  </a:cubicBezTo>
                  <a:cubicBezTo>
                    <a:pt x="313" y="0"/>
                    <a:pt x="313" y="0"/>
                    <a:pt x="313" y="0"/>
                  </a:cubicBezTo>
                  <a:cubicBezTo>
                    <a:pt x="230" y="0"/>
                    <a:pt x="163" y="68"/>
                    <a:pt x="163" y="150"/>
                  </a:cubicBezTo>
                  <a:cubicBezTo>
                    <a:pt x="163" y="164"/>
                    <a:pt x="174" y="175"/>
                    <a:pt x="188" y="175"/>
                  </a:cubicBezTo>
                  <a:cubicBezTo>
                    <a:pt x="201" y="175"/>
                    <a:pt x="213" y="164"/>
                    <a:pt x="213" y="150"/>
                  </a:cubicBezTo>
                  <a:cubicBezTo>
                    <a:pt x="213" y="95"/>
                    <a:pt x="258" y="50"/>
                    <a:pt x="313" y="50"/>
                  </a:cubicBezTo>
                  <a:cubicBezTo>
                    <a:pt x="338" y="50"/>
                    <a:pt x="338" y="50"/>
                    <a:pt x="338" y="50"/>
                  </a:cubicBezTo>
                  <a:cubicBezTo>
                    <a:pt x="393" y="50"/>
                    <a:pt x="438" y="95"/>
                    <a:pt x="438" y="150"/>
                  </a:cubicBezTo>
                  <a:cubicBezTo>
                    <a:pt x="438" y="250"/>
                    <a:pt x="438" y="250"/>
                    <a:pt x="438" y="250"/>
                  </a:cubicBezTo>
                  <a:cubicBezTo>
                    <a:pt x="150" y="250"/>
                    <a:pt x="150" y="250"/>
                    <a:pt x="150" y="250"/>
                  </a:cubicBezTo>
                  <a:cubicBezTo>
                    <a:pt x="68" y="250"/>
                    <a:pt x="0" y="318"/>
                    <a:pt x="0" y="400"/>
                  </a:cubicBezTo>
                  <a:cubicBezTo>
                    <a:pt x="0" y="525"/>
                    <a:pt x="0" y="525"/>
                    <a:pt x="0" y="525"/>
                  </a:cubicBezTo>
                  <a:cubicBezTo>
                    <a:pt x="0" y="608"/>
                    <a:pt x="68" y="675"/>
                    <a:pt x="150" y="675"/>
                  </a:cubicBezTo>
                  <a:cubicBezTo>
                    <a:pt x="500" y="675"/>
                    <a:pt x="500" y="675"/>
                    <a:pt x="500" y="675"/>
                  </a:cubicBezTo>
                  <a:cubicBezTo>
                    <a:pt x="583" y="675"/>
                    <a:pt x="650" y="608"/>
                    <a:pt x="650" y="525"/>
                  </a:cubicBezTo>
                  <a:cubicBezTo>
                    <a:pt x="650" y="400"/>
                    <a:pt x="650" y="400"/>
                    <a:pt x="650" y="400"/>
                  </a:cubicBezTo>
                  <a:cubicBezTo>
                    <a:pt x="650" y="318"/>
                    <a:pt x="583" y="250"/>
                    <a:pt x="500" y="250"/>
                  </a:cubicBezTo>
                  <a:close/>
                  <a:moveTo>
                    <a:pt x="600" y="525"/>
                  </a:moveTo>
                  <a:cubicBezTo>
                    <a:pt x="600" y="581"/>
                    <a:pt x="555" y="625"/>
                    <a:pt x="500" y="625"/>
                  </a:cubicBezTo>
                  <a:cubicBezTo>
                    <a:pt x="150" y="625"/>
                    <a:pt x="150" y="625"/>
                    <a:pt x="150" y="625"/>
                  </a:cubicBezTo>
                  <a:cubicBezTo>
                    <a:pt x="95" y="625"/>
                    <a:pt x="50" y="581"/>
                    <a:pt x="50" y="525"/>
                  </a:cubicBezTo>
                  <a:cubicBezTo>
                    <a:pt x="50" y="400"/>
                    <a:pt x="50" y="400"/>
                    <a:pt x="50" y="400"/>
                  </a:cubicBezTo>
                  <a:cubicBezTo>
                    <a:pt x="50" y="345"/>
                    <a:pt x="95" y="300"/>
                    <a:pt x="150" y="300"/>
                  </a:cubicBezTo>
                  <a:cubicBezTo>
                    <a:pt x="500" y="300"/>
                    <a:pt x="500" y="300"/>
                    <a:pt x="500" y="300"/>
                  </a:cubicBezTo>
                  <a:cubicBezTo>
                    <a:pt x="555" y="300"/>
                    <a:pt x="600" y="345"/>
                    <a:pt x="600" y="400"/>
                  </a:cubicBezTo>
                  <a:lnTo>
                    <a:pt x="600" y="5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latin typeface="汉仪旗黑-45S" panose="00020600040101010101" pitchFamily="18" charset="-122"/>
                <a:sym typeface="汉仪旗黑-45S" panose="00020600040101010101" pitchFamily="18" charset="-122"/>
              </a:endParaRPr>
            </a:p>
          </p:txBody>
        </p:sp>
        <p:sp>
          <p:nvSpPr>
            <p:cNvPr id="5" name="Freeform 6"/>
            <p:cNvSpPr/>
            <p:nvPr/>
          </p:nvSpPr>
          <p:spPr bwMode="auto">
            <a:xfrm>
              <a:off x="5390651" y="3761446"/>
              <a:ext cx="40255" cy="70531"/>
            </a:xfrm>
            <a:custGeom>
              <a:avLst/>
              <a:gdLst>
                <a:gd name="T0" fmla="*/ 50 w 100"/>
                <a:gd name="T1" fmla="*/ 0 h 175"/>
                <a:gd name="T2" fmla="*/ 0 w 100"/>
                <a:gd name="T3" fmla="*/ 50 h 175"/>
                <a:gd name="T4" fmla="*/ 25 w 100"/>
                <a:gd name="T5" fmla="*/ 94 h 175"/>
                <a:gd name="T6" fmla="*/ 25 w 100"/>
                <a:gd name="T7" fmla="*/ 150 h 175"/>
                <a:gd name="T8" fmla="*/ 50 w 100"/>
                <a:gd name="T9" fmla="*/ 175 h 175"/>
                <a:gd name="T10" fmla="*/ 75 w 100"/>
                <a:gd name="T11" fmla="*/ 150 h 175"/>
                <a:gd name="T12" fmla="*/ 75 w 100"/>
                <a:gd name="T13" fmla="*/ 94 h 175"/>
                <a:gd name="T14" fmla="*/ 100 w 100"/>
                <a:gd name="T15" fmla="*/ 50 h 175"/>
                <a:gd name="T16" fmla="*/ 50 w 100"/>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75">
                  <a:moveTo>
                    <a:pt x="50" y="0"/>
                  </a:moveTo>
                  <a:cubicBezTo>
                    <a:pt x="23" y="0"/>
                    <a:pt x="0" y="23"/>
                    <a:pt x="0" y="50"/>
                  </a:cubicBezTo>
                  <a:cubicBezTo>
                    <a:pt x="0" y="69"/>
                    <a:pt x="10" y="85"/>
                    <a:pt x="25" y="94"/>
                  </a:cubicBezTo>
                  <a:cubicBezTo>
                    <a:pt x="25" y="150"/>
                    <a:pt x="25" y="150"/>
                    <a:pt x="25" y="150"/>
                  </a:cubicBezTo>
                  <a:cubicBezTo>
                    <a:pt x="25" y="164"/>
                    <a:pt x="36" y="175"/>
                    <a:pt x="50" y="175"/>
                  </a:cubicBezTo>
                  <a:cubicBezTo>
                    <a:pt x="64" y="175"/>
                    <a:pt x="75" y="164"/>
                    <a:pt x="75" y="150"/>
                  </a:cubicBezTo>
                  <a:cubicBezTo>
                    <a:pt x="75" y="94"/>
                    <a:pt x="75" y="94"/>
                    <a:pt x="75" y="94"/>
                  </a:cubicBezTo>
                  <a:cubicBezTo>
                    <a:pt x="90" y="85"/>
                    <a:pt x="100" y="69"/>
                    <a:pt x="100" y="50"/>
                  </a:cubicBezTo>
                  <a:cubicBezTo>
                    <a:pt x="100" y="23"/>
                    <a:pt x="7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latin typeface="汉仪旗黑-45S" panose="00020600040101010101" pitchFamily="18" charset="-122"/>
                <a:sym typeface="汉仪旗黑-45S" panose="00020600040101010101" pitchFamily="18" charset="-122"/>
              </a:endParaRPr>
            </a:p>
          </p:txBody>
        </p:sp>
      </p:grpSp>
      <p:sp>
        <p:nvSpPr>
          <p:cNvPr id="6" name="矩形 5"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6085743" y="3136802"/>
            <a:ext cx="2611273" cy="922020"/>
          </a:xfrm>
          <a:prstGeom prst="rect">
            <a:avLst/>
          </a:prstGeom>
        </p:spPr>
        <p:txBody>
          <a:bodyPr wrap="square">
            <a:spAutoFit/>
          </a:bodyPr>
          <a:p>
            <a:pPr marL="0" marR="0" lvl="0" indent="0" defTabSz="685800" rtl="0" eaLnBrk="1" fontAlgn="base" latinLnBrk="0" hangingPunct="1">
              <a:lnSpc>
                <a:spcPct val="150000"/>
              </a:lnSpc>
              <a:spcBef>
                <a:spcPct val="0"/>
              </a:spcBef>
              <a:spcAft>
                <a:spcPct val="0"/>
              </a:spcAft>
              <a:buClrTx/>
              <a:buSzTx/>
              <a:buFontTx/>
              <a:buNone/>
              <a:defRPr/>
            </a:pPr>
            <a:r>
              <a:rPr kumimoji="0" 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浏览器推荐使用谷歌浏览器、</a:t>
            </a:r>
            <a:r>
              <a:rPr kumimoji="0" lang="en-US" alt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360</a:t>
            </a: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极速浏览器、</a:t>
            </a:r>
            <a:r>
              <a:rPr kumimoji="0" lang="en-US" alt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360</a:t>
            </a: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安全浏览器登录系统办理业务</a:t>
            </a:r>
            <a:endPar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文本框 46"/>
          <p:cNvSpPr txBox="1"/>
          <p:nvPr/>
        </p:nvSpPr>
        <p:spPr>
          <a:xfrm>
            <a:off x="2222489" y="1763881"/>
            <a:ext cx="4699020" cy="829945"/>
          </a:xfrm>
          <a:prstGeom prst="rect">
            <a:avLst/>
          </a:prstGeom>
          <a:noFill/>
        </p:spPr>
        <p:txBody>
          <a:bodyPr wrap="square" rtlCol="0">
            <a:spAutoFit/>
          </a:bodyPr>
          <a:lstStyle/>
          <a:p>
            <a:pPr algn="ctr" defTabSz="685800">
              <a:defRPr/>
            </a:pPr>
            <a:r>
              <a:rPr lang="zh-CN" altLang="en-US" sz="4800">
                <a:solidFill>
                  <a:srgbClr val="31809F"/>
                </a:solidFill>
                <a:latin typeface="汉仪旗黑-45S" panose="00020600040101010101" pitchFamily="18" charset="-122"/>
                <a:ea typeface="汉仪雅酷黑 65W"/>
                <a:sym typeface="汉仪旗黑-45S" panose="00020600040101010101" pitchFamily="18" charset="-122"/>
              </a:rPr>
              <a:t>评价指标说明</a:t>
            </a:r>
            <a:endParaRPr lang="zh-CN" altLang="en-US" sz="4800">
              <a:solidFill>
                <a:srgbClr val="31809F"/>
              </a:solidFill>
              <a:latin typeface="汉仪旗黑-45S" panose="00020600040101010101" pitchFamily="18" charset="-122"/>
              <a:ea typeface="汉仪雅酷黑 65W"/>
              <a:sym typeface="汉仪旗黑-45S" panose="00020600040101010101" pitchFamily="18"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nvSpPr>
        <p:spPr>
          <a:xfrm>
            <a:off x="688042" y="227931"/>
            <a:ext cx="3549650" cy="460375"/>
          </a:xfrm>
          <a:prstGeom prst="rect">
            <a:avLst/>
          </a:prstGeom>
        </p:spPr>
        <p:txBody>
          <a:bodyPr wrap="none">
            <a:spAutoFit/>
          </a:bodyPr>
          <a:p>
            <a:pPr defTabSz="685800"/>
            <a:r>
              <a:rPr lang="zh-CN" altLang="en-US" sz="2400" b="1" kern="0">
                <a:solidFill>
                  <a:srgbClr val="31809F"/>
                </a:solidFill>
                <a:latin typeface="汉仪旗黑-45S" panose="00020600040101010101" pitchFamily="18" charset="-122"/>
                <a:ea typeface="汉仪雅酷黑 65W"/>
                <a:sym typeface="汉仪旗黑-45S" panose="00020600040101010101" pitchFamily="18" charset="-122"/>
              </a:rPr>
              <a:t>什么是科技型中小企业？</a:t>
            </a:r>
            <a:endParaRPr lang="zh-CN" altLang="en-US" sz="2400" b="1" kern="0">
              <a:solidFill>
                <a:srgbClr val="31809F"/>
              </a:solidFill>
              <a:latin typeface="汉仪旗黑-45S" panose="00020600040101010101" pitchFamily="18" charset="-122"/>
              <a:ea typeface="汉仪雅酷黑 65W"/>
              <a:sym typeface="汉仪旗黑-45S" panose="00020600040101010101" pitchFamily="18" charset="-122"/>
            </a:endParaRPr>
          </a:p>
        </p:txBody>
      </p:sp>
      <p:sp>
        <p:nvSpPr>
          <p:cNvPr id="17" name="矩形: 圆角 16"/>
          <p:cNvSpPr/>
          <p:nvPr/>
        </p:nvSpPr>
        <p:spPr>
          <a:xfrm rot="2700000">
            <a:off x="649372" y="1378779"/>
            <a:ext cx="823243" cy="823243"/>
          </a:xfrm>
          <a:prstGeom prst="roundRect">
            <a:avLst>
              <a:gd name="adj" fmla="val 7928"/>
            </a:avLst>
          </a:prstGeom>
          <a:solidFill>
            <a:srgbClr val="77BA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Freeform 13"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a:spLocks noEditPoints="1"/>
          </p:cNvSpPr>
          <p:nvPr/>
        </p:nvSpPr>
        <p:spPr bwMode="auto">
          <a:xfrm>
            <a:off x="876762" y="1633048"/>
            <a:ext cx="369733" cy="315239"/>
          </a:xfrm>
          <a:custGeom>
            <a:avLst/>
            <a:gdLst>
              <a:gd name="T0" fmla="*/ 550 w 675"/>
              <a:gd name="T1" fmla="*/ 0 h 575"/>
              <a:gd name="T2" fmla="*/ 125 w 675"/>
              <a:gd name="T3" fmla="*/ 0 h 575"/>
              <a:gd name="T4" fmla="*/ 0 w 675"/>
              <a:gd name="T5" fmla="*/ 125 h 575"/>
              <a:gd name="T6" fmla="*/ 0 w 675"/>
              <a:gd name="T7" fmla="*/ 450 h 575"/>
              <a:gd name="T8" fmla="*/ 125 w 675"/>
              <a:gd name="T9" fmla="*/ 575 h 575"/>
              <a:gd name="T10" fmla="*/ 550 w 675"/>
              <a:gd name="T11" fmla="*/ 575 h 575"/>
              <a:gd name="T12" fmla="*/ 675 w 675"/>
              <a:gd name="T13" fmla="*/ 450 h 575"/>
              <a:gd name="T14" fmla="*/ 675 w 675"/>
              <a:gd name="T15" fmla="*/ 125 h 575"/>
              <a:gd name="T16" fmla="*/ 550 w 675"/>
              <a:gd name="T17" fmla="*/ 0 h 575"/>
              <a:gd name="T18" fmla="*/ 125 w 675"/>
              <a:gd name="T19" fmla="*/ 50 h 575"/>
              <a:gd name="T20" fmla="*/ 550 w 675"/>
              <a:gd name="T21" fmla="*/ 50 h 575"/>
              <a:gd name="T22" fmla="*/ 613 w 675"/>
              <a:gd name="T23" fmla="*/ 87 h 575"/>
              <a:gd name="T24" fmla="*/ 368 w 675"/>
              <a:gd name="T25" fmla="*/ 285 h 575"/>
              <a:gd name="T26" fmla="*/ 306 w 675"/>
              <a:gd name="T27" fmla="*/ 285 h 575"/>
              <a:gd name="T28" fmla="*/ 61 w 675"/>
              <a:gd name="T29" fmla="*/ 87 h 575"/>
              <a:gd name="T30" fmla="*/ 125 w 675"/>
              <a:gd name="T31" fmla="*/ 50 h 575"/>
              <a:gd name="T32" fmla="*/ 550 w 675"/>
              <a:gd name="T33" fmla="*/ 525 h 575"/>
              <a:gd name="T34" fmla="*/ 125 w 675"/>
              <a:gd name="T35" fmla="*/ 525 h 575"/>
              <a:gd name="T36" fmla="*/ 50 w 675"/>
              <a:gd name="T37" fmla="*/ 450 h 575"/>
              <a:gd name="T38" fmla="*/ 50 w 675"/>
              <a:gd name="T39" fmla="*/ 143 h 575"/>
              <a:gd name="T40" fmla="*/ 275 w 675"/>
              <a:gd name="T41" fmla="*/ 325 h 575"/>
              <a:gd name="T42" fmla="*/ 337 w 675"/>
              <a:gd name="T43" fmla="*/ 348 h 575"/>
              <a:gd name="T44" fmla="*/ 400 w 675"/>
              <a:gd name="T45" fmla="*/ 325 h 575"/>
              <a:gd name="T46" fmla="*/ 625 w 675"/>
              <a:gd name="T47" fmla="*/ 143 h 575"/>
              <a:gd name="T48" fmla="*/ 625 w 675"/>
              <a:gd name="T49" fmla="*/ 450 h 575"/>
              <a:gd name="T50" fmla="*/ 550 w 675"/>
              <a:gd name="T51" fmla="*/ 52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5" h="575">
                <a:moveTo>
                  <a:pt x="550" y="0"/>
                </a:moveTo>
                <a:cubicBezTo>
                  <a:pt x="125" y="0"/>
                  <a:pt x="125" y="0"/>
                  <a:pt x="125" y="0"/>
                </a:cubicBezTo>
                <a:cubicBezTo>
                  <a:pt x="56" y="0"/>
                  <a:pt x="0" y="57"/>
                  <a:pt x="0" y="125"/>
                </a:cubicBezTo>
                <a:cubicBezTo>
                  <a:pt x="0" y="450"/>
                  <a:pt x="0" y="450"/>
                  <a:pt x="0" y="450"/>
                </a:cubicBezTo>
                <a:cubicBezTo>
                  <a:pt x="0" y="519"/>
                  <a:pt x="56" y="575"/>
                  <a:pt x="125" y="575"/>
                </a:cubicBezTo>
                <a:cubicBezTo>
                  <a:pt x="550" y="575"/>
                  <a:pt x="550" y="575"/>
                  <a:pt x="550" y="575"/>
                </a:cubicBezTo>
                <a:cubicBezTo>
                  <a:pt x="618" y="575"/>
                  <a:pt x="675" y="519"/>
                  <a:pt x="675" y="450"/>
                </a:cubicBezTo>
                <a:cubicBezTo>
                  <a:pt x="675" y="125"/>
                  <a:pt x="675" y="125"/>
                  <a:pt x="675" y="125"/>
                </a:cubicBezTo>
                <a:cubicBezTo>
                  <a:pt x="675" y="57"/>
                  <a:pt x="618" y="0"/>
                  <a:pt x="550" y="0"/>
                </a:cubicBezTo>
                <a:close/>
                <a:moveTo>
                  <a:pt x="125" y="50"/>
                </a:moveTo>
                <a:cubicBezTo>
                  <a:pt x="550" y="50"/>
                  <a:pt x="550" y="50"/>
                  <a:pt x="550" y="50"/>
                </a:cubicBezTo>
                <a:cubicBezTo>
                  <a:pt x="577" y="50"/>
                  <a:pt x="601" y="65"/>
                  <a:pt x="613" y="87"/>
                </a:cubicBezTo>
                <a:cubicBezTo>
                  <a:pt x="368" y="285"/>
                  <a:pt x="368" y="285"/>
                  <a:pt x="368" y="285"/>
                </a:cubicBezTo>
                <a:cubicBezTo>
                  <a:pt x="350" y="300"/>
                  <a:pt x="323" y="300"/>
                  <a:pt x="306" y="285"/>
                </a:cubicBezTo>
                <a:cubicBezTo>
                  <a:pt x="61" y="87"/>
                  <a:pt x="61" y="87"/>
                  <a:pt x="61" y="87"/>
                </a:cubicBezTo>
                <a:cubicBezTo>
                  <a:pt x="73" y="65"/>
                  <a:pt x="97" y="50"/>
                  <a:pt x="125" y="50"/>
                </a:cubicBezTo>
                <a:close/>
                <a:moveTo>
                  <a:pt x="550" y="525"/>
                </a:moveTo>
                <a:cubicBezTo>
                  <a:pt x="125" y="525"/>
                  <a:pt x="125" y="525"/>
                  <a:pt x="125" y="525"/>
                </a:cubicBezTo>
                <a:cubicBezTo>
                  <a:pt x="83" y="525"/>
                  <a:pt x="50" y="492"/>
                  <a:pt x="50" y="450"/>
                </a:cubicBezTo>
                <a:cubicBezTo>
                  <a:pt x="50" y="143"/>
                  <a:pt x="50" y="143"/>
                  <a:pt x="50" y="143"/>
                </a:cubicBezTo>
                <a:cubicBezTo>
                  <a:pt x="275" y="325"/>
                  <a:pt x="275" y="325"/>
                  <a:pt x="275" y="325"/>
                </a:cubicBezTo>
                <a:cubicBezTo>
                  <a:pt x="293" y="340"/>
                  <a:pt x="315" y="348"/>
                  <a:pt x="337" y="348"/>
                </a:cubicBezTo>
                <a:cubicBezTo>
                  <a:pt x="360" y="348"/>
                  <a:pt x="382" y="340"/>
                  <a:pt x="400" y="325"/>
                </a:cubicBezTo>
                <a:cubicBezTo>
                  <a:pt x="625" y="143"/>
                  <a:pt x="625" y="143"/>
                  <a:pt x="625" y="143"/>
                </a:cubicBezTo>
                <a:cubicBezTo>
                  <a:pt x="625" y="450"/>
                  <a:pt x="625" y="450"/>
                  <a:pt x="625" y="450"/>
                </a:cubicBezTo>
                <a:cubicBezTo>
                  <a:pt x="625" y="492"/>
                  <a:pt x="591" y="525"/>
                  <a:pt x="550" y="525"/>
                </a:cubicBezTo>
                <a:close/>
              </a:path>
            </a:pathLst>
          </a:custGeom>
          <a:solidFill>
            <a:schemeClr val="bg1"/>
          </a:solidFill>
          <a:ln>
            <a:noFill/>
          </a:ln>
        </p:spPr>
        <p:txBody>
          <a:bodyPr vert="horz" wrap="square" lIns="91440" tIns="45720" rIns="91440" bIns="45720" numCol="1" anchor="t" anchorCtr="0" compatLnSpc="1"/>
          <a:p>
            <a:endParaRPr lang="zh-CN" altLang="en-US">
              <a:latin typeface="汉仪旗黑-45S" panose="00020600040101010101" pitchFamily="18" charset="-122"/>
              <a:sym typeface="汉仪旗黑-45S" panose="00020600040101010101" pitchFamily="18" charset="-122"/>
            </a:endParaRPr>
          </a:p>
        </p:txBody>
      </p:sp>
      <p:sp>
        <p:nvSpPr>
          <p:cNvPr id="27" name="Freeform 9"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a:spLocks noEditPoints="1"/>
          </p:cNvSpPr>
          <p:nvPr/>
        </p:nvSpPr>
        <p:spPr bwMode="auto">
          <a:xfrm>
            <a:off x="876127" y="3540610"/>
            <a:ext cx="369733" cy="355266"/>
          </a:xfrm>
          <a:custGeom>
            <a:avLst/>
            <a:gdLst>
              <a:gd name="T0" fmla="*/ 336 w 676"/>
              <a:gd name="T1" fmla="*/ 115 h 650"/>
              <a:gd name="T2" fmla="*/ 383 w 676"/>
              <a:gd name="T3" fmla="*/ 150 h 650"/>
              <a:gd name="T4" fmla="*/ 586 w 676"/>
              <a:gd name="T5" fmla="*/ 150 h 650"/>
              <a:gd name="T6" fmla="*/ 536 w 676"/>
              <a:gd name="T7" fmla="*/ 100 h 650"/>
              <a:gd name="T8" fmla="*/ 331 w 676"/>
              <a:gd name="T9" fmla="*/ 100 h 650"/>
              <a:gd name="T10" fmla="*/ 336 w 676"/>
              <a:gd name="T11" fmla="*/ 115 h 650"/>
              <a:gd name="T12" fmla="*/ 316 w 676"/>
              <a:gd name="T13" fmla="*/ 50 h 650"/>
              <a:gd name="T14" fmla="*/ 536 w 676"/>
              <a:gd name="T15" fmla="*/ 50 h 650"/>
              <a:gd name="T16" fmla="*/ 636 w 676"/>
              <a:gd name="T17" fmla="*/ 150 h 650"/>
              <a:gd name="T18" fmla="*/ 636 w 676"/>
              <a:gd name="T19" fmla="*/ 170 h 650"/>
              <a:gd name="T20" fmla="*/ 676 w 676"/>
              <a:gd name="T21" fmla="*/ 250 h 650"/>
              <a:gd name="T22" fmla="*/ 676 w 676"/>
              <a:gd name="T23" fmla="*/ 550 h 650"/>
              <a:gd name="T24" fmla="*/ 576 w 676"/>
              <a:gd name="T25" fmla="*/ 650 h 650"/>
              <a:gd name="T26" fmla="*/ 100 w 676"/>
              <a:gd name="T27" fmla="*/ 650 h 650"/>
              <a:gd name="T28" fmla="*/ 0 w 676"/>
              <a:gd name="T29" fmla="*/ 550 h 650"/>
              <a:gd name="T30" fmla="*/ 0 w 676"/>
              <a:gd name="T31" fmla="*/ 100 h 650"/>
              <a:gd name="T32" fmla="*/ 100 w 676"/>
              <a:gd name="T33" fmla="*/ 0 h 650"/>
              <a:gd name="T34" fmla="*/ 228 w 676"/>
              <a:gd name="T35" fmla="*/ 0 h 650"/>
              <a:gd name="T36" fmla="*/ 316 w 676"/>
              <a:gd name="T37" fmla="*/ 50 h 650"/>
              <a:gd name="T38" fmla="*/ 228 w 676"/>
              <a:gd name="T39" fmla="*/ 50 h 650"/>
              <a:gd name="T40" fmla="*/ 100 w 676"/>
              <a:gd name="T41" fmla="*/ 50 h 650"/>
              <a:gd name="T42" fmla="*/ 50 w 676"/>
              <a:gd name="T43" fmla="*/ 100 h 650"/>
              <a:gd name="T44" fmla="*/ 50 w 676"/>
              <a:gd name="T45" fmla="*/ 550 h 650"/>
              <a:gd name="T46" fmla="*/ 100 w 676"/>
              <a:gd name="T47" fmla="*/ 600 h 650"/>
              <a:gd name="T48" fmla="*/ 575 w 676"/>
              <a:gd name="T49" fmla="*/ 600 h 650"/>
              <a:gd name="T50" fmla="*/ 625 w 676"/>
              <a:gd name="T51" fmla="*/ 550 h 650"/>
              <a:gd name="T52" fmla="*/ 625 w 676"/>
              <a:gd name="T53" fmla="*/ 250 h 650"/>
              <a:gd name="T54" fmla="*/ 575 w 676"/>
              <a:gd name="T55" fmla="*/ 200 h 650"/>
              <a:gd name="T56" fmla="*/ 386 w 676"/>
              <a:gd name="T57" fmla="*/ 200 h 650"/>
              <a:gd name="T58" fmla="*/ 291 w 676"/>
              <a:gd name="T59" fmla="*/ 130 h 650"/>
              <a:gd name="T60" fmla="*/ 276 w 676"/>
              <a:gd name="T61" fmla="*/ 85 h 650"/>
              <a:gd name="T62" fmla="*/ 228 w 676"/>
              <a:gd name="T63" fmla="*/ 50 h 650"/>
              <a:gd name="T64" fmla="*/ 150 w 676"/>
              <a:gd name="T65" fmla="*/ 475 h 650"/>
              <a:gd name="T66" fmla="*/ 350 w 676"/>
              <a:gd name="T67" fmla="*/ 475 h 650"/>
              <a:gd name="T68" fmla="*/ 375 w 676"/>
              <a:gd name="T69" fmla="*/ 500 h 650"/>
              <a:gd name="T70" fmla="*/ 350 w 676"/>
              <a:gd name="T71" fmla="*/ 525 h 650"/>
              <a:gd name="T72" fmla="*/ 150 w 676"/>
              <a:gd name="T73" fmla="*/ 525 h 650"/>
              <a:gd name="T74" fmla="*/ 125 w 676"/>
              <a:gd name="T75" fmla="*/ 500 h 650"/>
              <a:gd name="T76" fmla="*/ 150 w 676"/>
              <a:gd name="T77" fmla="*/ 475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6" h="650">
                <a:moveTo>
                  <a:pt x="336" y="115"/>
                </a:moveTo>
                <a:cubicBezTo>
                  <a:pt x="342" y="136"/>
                  <a:pt x="362" y="150"/>
                  <a:pt x="383" y="150"/>
                </a:cubicBezTo>
                <a:cubicBezTo>
                  <a:pt x="586" y="150"/>
                  <a:pt x="586" y="150"/>
                  <a:pt x="586" y="150"/>
                </a:cubicBezTo>
                <a:cubicBezTo>
                  <a:pt x="586" y="122"/>
                  <a:pt x="563" y="100"/>
                  <a:pt x="536" y="100"/>
                </a:cubicBezTo>
                <a:cubicBezTo>
                  <a:pt x="331" y="100"/>
                  <a:pt x="331" y="100"/>
                  <a:pt x="331" y="100"/>
                </a:cubicBezTo>
                <a:lnTo>
                  <a:pt x="336" y="115"/>
                </a:lnTo>
                <a:close/>
                <a:moveTo>
                  <a:pt x="316" y="50"/>
                </a:moveTo>
                <a:cubicBezTo>
                  <a:pt x="536" y="50"/>
                  <a:pt x="536" y="50"/>
                  <a:pt x="536" y="50"/>
                </a:cubicBezTo>
                <a:cubicBezTo>
                  <a:pt x="591" y="50"/>
                  <a:pt x="636" y="95"/>
                  <a:pt x="636" y="150"/>
                </a:cubicBezTo>
                <a:cubicBezTo>
                  <a:pt x="636" y="170"/>
                  <a:pt x="636" y="170"/>
                  <a:pt x="636" y="170"/>
                </a:cubicBezTo>
                <a:cubicBezTo>
                  <a:pt x="660" y="189"/>
                  <a:pt x="676" y="217"/>
                  <a:pt x="676" y="250"/>
                </a:cubicBezTo>
                <a:cubicBezTo>
                  <a:pt x="676" y="550"/>
                  <a:pt x="676" y="550"/>
                  <a:pt x="676" y="550"/>
                </a:cubicBezTo>
                <a:cubicBezTo>
                  <a:pt x="676" y="605"/>
                  <a:pt x="631" y="650"/>
                  <a:pt x="576" y="650"/>
                </a:cubicBezTo>
                <a:cubicBezTo>
                  <a:pt x="100" y="650"/>
                  <a:pt x="100" y="650"/>
                  <a:pt x="100" y="650"/>
                </a:cubicBezTo>
                <a:cubicBezTo>
                  <a:pt x="45" y="650"/>
                  <a:pt x="0" y="605"/>
                  <a:pt x="0" y="550"/>
                </a:cubicBezTo>
                <a:cubicBezTo>
                  <a:pt x="0" y="100"/>
                  <a:pt x="0" y="100"/>
                  <a:pt x="0" y="100"/>
                </a:cubicBezTo>
                <a:cubicBezTo>
                  <a:pt x="0" y="45"/>
                  <a:pt x="45" y="0"/>
                  <a:pt x="100" y="0"/>
                </a:cubicBezTo>
                <a:cubicBezTo>
                  <a:pt x="228" y="0"/>
                  <a:pt x="228" y="0"/>
                  <a:pt x="228" y="0"/>
                </a:cubicBezTo>
                <a:cubicBezTo>
                  <a:pt x="265" y="0"/>
                  <a:pt x="298" y="20"/>
                  <a:pt x="316" y="50"/>
                </a:cubicBezTo>
                <a:close/>
                <a:moveTo>
                  <a:pt x="228" y="50"/>
                </a:moveTo>
                <a:cubicBezTo>
                  <a:pt x="100" y="50"/>
                  <a:pt x="100" y="50"/>
                  <a:pt x="100" y="50"/>
                </a:cubicBezTo>
                <a:cubicBezTo>
                  <a:pt x="72" y="50"/>
                  <a:pt x="50" y="72"/>
                  <a:pt x="50" y="100"/>
                </a:cubicBezTo>
                <a:cubicBezTo>
                  <a:pt x="50" y="550"/>
                  <a:pt x="50" y="550"/>
                  <a:pt x="50" y="550"/>
                </a:cubicBezTo>
                <a:cubicBezTo>
                  <a:pt x="50" y="578"/>
                  <a:pt x="72" y="600"/>
                  <a:pt x="100" y="600"/>
                </a:cubicBezTo>
                <a:cubicBezTo>
                  <a:pt x="575" y="600"/>
                  <a:pt x="575" y="600"/>
                  <a:pt x="575" y="600"/>
                </a:cubicBezTo>
                <a:cubicBezTo>
                  <a:pt x="602" y="600"/>
                  <a:pt x="625" y="578"/>
                  <a:pt x="625" y="550"/>
                </a:cubicBezTo>
                <a:cubicBezTo>
                  <a:pt x="625" y="250"/>
                  <a:pt x="625" y="250"/>
                  <a:pt x="625" y="250"/>
                </a:cubicBezTo>
                <a:cubicBezTo>
                  <a:pt x="625" y="222"/>
                  <a:pt x="602" y="200"/>
                  <a:pt x="575" y="200"/>
                </a:cubicBezTo>
                <a:cubicBezTo>
                  <a:pt x="386" y="200"/>
                  <a:pt x="386" y="200"/>
                  <a:pt x="386" y="200"/>
                </a:cubicBezTo>
                <a:cubicBezTo>
                  <a:pt x="342" y="200"/>
                  <a:pt x="303" y="171"/>
                  <a:pt x="291" y="130"/>
                </a:cubicBezTo>
                <a:cubicBezTo>
                  <a:pt x="276" y="85"/>
                  <a:pt x="276" y="85"/>
                  <a:pt x="276" y="85"/>
                </a:cubicBezTo>
                <a:cubicBezTo>
                  <a:pt x="270" y="64"/>
                  <a:pt x="251" y="50"/>
                  <a:pt x="228" y="50"/>
                </a:cubicBezTo>
                <a:close/>
                <a:moveTo>
                  <a:pt x="150" y="475"/>
                </a:moveTo>
                <a:cubicBezTo>
                  <a:pt x="350" y="475"/>
                  <a:pt x="350" y="475"/>
                  <a:pt x="350" y="475"/>
                </a:cubicBezTo>
                <a:cubicBezTo>
                  <a:pt x="363" y="475"/>
                  <a:pt x="375" y="486"/>
                  <a:pt x="375" y="500"/>
                </a:cubicBezTo>
                <a:cubicBezTo>
                  <a:pt x="375" y="514"/>
                  <a:pt x="363" y="525"/>
                  <a:pt x="350" y="525"/>
                </a:cubicBezTo>
                <a:cubicBezTo>
                  <a:pt x="150" y="525"/>
                  <a:pt x="150" y="525"/>
                  <a:pt x="150" y="525"/>
                </a:cubicBezTo>
                <a:cubicBezTo>
                  <a:pt x="136" y="525"/>
                  <a:pt x="125" y="514"/>
                  <a:pt x="125" y="500"/>
                </a:cubicBezTo>
                <a:cubicBezTo>
                  <a:pt x="125" y="486"/>
                  <a:pt x="136" y="475"/>
                  <a:pt x="150" y="475"/>
                </a:cubicBezTo>
                <a:close/>
              </a:path>
            </a:pathLst>
          </a:custGeom>
          <a:solidFill>
            <a:schemeClr val="bg1"/>
          </a:solidFill>
          <a:ln>
            <a:noFill/>
          </a:ln>
        </p:spPr>
        <p:txBody>
          <a:bodyPr vert="horz" wrap="square" lIns="91440" tIns="45720" rIns="91440" bIns="45720" numCol="1" anchor="t" anchorCtr="0" compatLnSpc="1"/>
          <a:p>
            <a:endParaRPr lang="zh-CN" altLang="en-US">
              <a:latin typeface="汉仪旗黑-45S" panose="00020600040101010101" pitchFamily="18" charset="-122"/>
              <a:sym typeface="汉仪旗黑-45S" panose="00020600040101010101" pitchFamily="18" charset="-122"/>
            </a:endParaRPr>
          </a:p>
        </p:txBody>
      </p:sp>
      <p:sp>
        <p:nvSpPr>
          <p:cNvPr id="10" name="文本框 9"/>
          <p:cNvSpPr txBox="1"/>
          <p:nvPr/>
        </p:nvSpPr>
        <p:spPr>
          <a:xfrm>
            <a:off x="1786255" y="1376045"/>
            <a:ext cx="7058660" cy="2506980"/>
          </a:xfrm>
          <a:prstGeom prst="rect">
            <a:avLst/>
          </a:prstGeom>
          <a:noFill/>
        </p:spPr>
        <p:txBody>
          <a:bodyPr wrap="square" rtlCol="0" anchor="t">
            <a:spAutoFit/>
          </a:bodyPr>
          <a:p>
            <a:r>
              <a:rPr lang="en-US" altLang="zh-CN" sz="20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2017</a:t>
            </a:r>
            <a:r>
              <a:rPr lang="zh-CN" altLang="en-US" sz="20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年，科技部、财政部、国家税务总局制定出台《科技型中小企业评价办法》</a:t>
            </a:r>
            <a:r>
              <a:rPr lang="en-US" altLang="zh-CN" sz="20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 </a:t>
            </a:r>
            <a:r>
              <a:rPr lang="zh-CN" altLang="en-US" sz="20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a:t>
            </a:r>
            <a:endParaRPr lang="en-US" altLang="zh-CN" sz="20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a:p>
            <a:r>
              <a:rPr lang="en-US" altLang="zh-CN"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   </a:t>
            </a:r>
            <a:endParaRPr lang="en-US" altLang="zh-CN"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a:p>
            <a:endParaRPr lang="en-US" altLang="zh-CN"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a:p>
            <a:pPr>
              <a:lnSpc>
                <a:spcPct val="150000"/>
              </a:lnSpc>
            </a:pPr>
            <a:r>
              <a:rPr lang="en-US" altLang="zh-CN"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    </a:t>
            </a:r>
            <a:r>
              <a:rPr lang="zh-CN" altLang="en-US"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科技型中小企业是指依托一定数量的科技人员从事科学技术研究开发活动，取得自主知识产权并将其转化为高新技术产品或服务，从而实现可持续发展的中小企业。</a:t>
            </a:r>
            <a:endParaRPr lang="zh-CN" altLang="en-US"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88042" y="227931"/>
            <a:ext cx="5386070" cy="460375"/>
          </a:xfrm>
          <a:prstGeom prst="rect">
            <a:avLst/>
          </a:prstGeom>
        </p:spPr>
        <p:txBody>
          <a:bodyPr wrap="none">
            <a:spAutoFit/>
          </a:bodyPr>
          <a:lstStyle/>
          <a:p>
            <a:pPr defTabSz="685800"/>
            <a:r>
              <a:rPr lang="zh-CN" altLang="en-US" sz="2400" b="1" kern="0">
                <a:solidFill>
                  <a:srgbClr val="31809F"/>
                </a:solidFill>
                <a:latin typeface="汉仪旗黑-45S" panose="00020600040101010101" pitchFamily="18" charset="-122"/>
                <a:ea typeface="汉仪雅酷黑 65W"/>
                <a:sym typeface="汉仪旗黑-45S" panose="00020600040101010101" pitchFamily="18" charset="-122"/>
              </a:rPr>
              <a:t>科技型中小企业需同时满足以下条件：</a:t>
            </a:r>
            <a:endParaRPr lang="zh-CN" altLang="en-US" sz="2400" b="1" kern="0">
              <a:solidFill>
                <a:srgbClr val="31809F"/>
              </a:solidFill>
              <a:latin typeface="汉仪旗黑-45S" panose="00020600040101010101" pitchFamily="18" charset="-122"/>
              <a:ea typeface="汉仪雅酷黑 65W"/>
              <a:sym typeface="汉仪旗黑-45S" panose="00020600040101010101" pitchFamily="18" charset="-122"/>
            </a:endParaRPr>
          </a:p>
        </p:txBody>
      </p:sp>
      <p:sp>
        <p:nvSpPr>
          <p:cNvPr id="4" name="Rectangle 120"/>
          <p:cNvSpPr/>
          <p:nvPr/>
        </p:nvSpPr>
        <p:spPr>
          <a:xfrm>
            <a:off x="601047" y="639187"/>
            <a:ext cx="3165555" cy="229870"/>
          </a:xfrm>
          <a:prstGeom prst="rect">
            <a:avLst/>
          </a:prstGeom>
        </p:spPr>
        <p:txBody>
          <a:bodyPr wrap="square">
            <a:spAutoFit/>
          </a:bodyPr>
          <a:lstStyle/>
          <a:p>
            <a:pPr marL="0" marR="0" lvl="0" indent="0" defTabSz="685800" rtl="0" eaLnBrk="1" fontAlgn="auto" latinLnBrk="0" hangingPunct="1">
              <a:lnSpc>
                <a:spcPct val="100000"/>
              </a:lnSpc>
              <a:spcBef>
                <a:spcPts val="0"/>
              </a:spcBef>
              <a:spcAft>
                <a:spcPts val="0"/>
              </a:spcAft>
              <a:buClrTx/>
              <a:buSzTx/>
              <a:buFontTx/>
              <a:buNone/>
              <a:defRPr/>
            </a:pPr>
            <a:r>
              <a:rPr kumimoji="0" lang="id-ID" sz="9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Light" panose="020B0502040204020203" charset="-122"/>
                <a:cs typeface="+mn-ea"/>
                <a:sym typeface="汉仪旗黑-45S" panose="00020600040101010101" pitchFamily="18" charset="-122"/>
              </a:rPr>
              <a:t> </a:t>
            </a:r>
            <a:endParaRPr kumimoji="0" lang="id-ID" sz="9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Light" panose="020B0502040204020203" charset="-122"/>
              <a:cs typeface="+mn-ea"/>
              <a:sym typeface="汉仪旗黑-45S" panose="00020600040101010101" pitchFamily="18" charset="-122"/>
            </a:endParaRPr>
          </a:p>
        </p:txBody>
      </p:sp>
      <p:sp>
        <p:nvSpPr>
          <p:cNvPr id="24" name="文本框 23"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1196975" y="1054735"/>
            <a:ext cx="309880" cy="337185"/>
          </a:xfrm>
          <a:prstGeom prst="rect">
            <a:avLst/>
          </a:prstGeom>
          <a:noFill/>
        </p:spPr>
        <p:txBody>
          <a:bodyPr wrap="none" rtlCol="0">
            <a:spAutoFit/>
          </a:bodyPr>
          <a:lstStyle/>
          <a:p>
            <a:pPr marR="0" lvl="0" defTabSz="457200" rtl="0" eaLnBrk="1" fontAlgn="auto" latinLnBrk="0" hangingPunct="1">
              <a:lnSpc>
                <a:spcPct val="100000"/>
              </a:lnSpc>
              <a:spcBef>
                <a:spcPts val="0"/>
              </a:spcBef>
              <a:spcAft>
                <a:spcPts val="0"/>
              </a:spcAft>
              <a:buClrTx/>
              <a:buSzTx/>
              <a:defRPr/>
            </a:pPr>
            <a:endParaRPr kumimoji="0" lang="zh-CN" altLang="en-US" sz="1600" b="1" i="0" u="none" strike="noStrike" kern="1200" cap="none" spc="0" normalizeH="0" baseline="0" noProof="0">
              <a:ln>
                <a:noFill/>
              </a:ln>
              <a:solidFill>
                <a:srgbClr val="31809F"/>
              </a:solidFill>
              <a:effectLst/>
              <a:uLnTx/>
              <a:uFillTx/>
              <a:latin typeface="汉仪旗黑-45S" panose="00020600040101010101" pitchFamily="18" charset="-122"/>
              <a:ea typeface="+mj-ea"/>
              <a:cs typeface="+mn-cs"/>
              <a:sym typeface="汉仪旗黑-45S" panose="00020600040101010101" pitchFamily="18" charset="-122"/>
            </a:endParaRPr>
          </a:p>
        </p:txBody>
      </p:sp>
      <p:sp>
        <p:nvSpPr>
          <p:cNvPr id="29" name="文本框 28"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1196975" y="2565400"/>
            <a:ext cx="309880" cy="337185"/>
          </a:xfrm>
          <a:prstGeom prst="rect">
            <a:avLst/>
          </a:prstGeom>
          <a:noFill/>
        </p:spPr>
        <p:txBody>
          <a:bodyPr wrap="none" rtlCol="0">
            <a:spAutoFit/>
          </a:bodyPr>
          <a:lstStyle/>
          <a:p>
            <a:pPr marR="0" lvl="0" defTabSz="457200" rtl="0" eaLnBrk="1" fontAlgn="auto" latinLnBrk="0" hangingPunct="1">
              <a:lnSpc>
                <a:spcPct val="100000"/>
              </a:lnSpc>
              <a:spcBef>
                <a:spcPts val="0"/>
              </a:spcBef>
              <a:spcAft>
                <a:spcPts val="0"/>
              </a:spcAft>
              <a:buClrTx/>
              <a:buSzTx/>
              <a:defRPr/>
            </a:pPr>
            <a:endParaRPr kumimoji="0" lang="zh-CN" altLang="en-US" sz="1600" b="1" i="0" u="none" strike="noStrike" kern="1200" cap="none" spc="0" normalizeH="0" baseline="0" noProof="0">
              <a:ln>
                <a:noFill/>
              </a:ln>
              <a:solidFill>
                <a:srgbClr val="31809F"/>
              </a:solidFill>
              <a:effectLst/>
              <a:uLnTx/>
              <a:uFillTx/>
              <a:latin typeface="汉仪旗黑-45S" panose="00020600040101010101" pitchFamily="18" charset="-122"/>
              <a:ea typeface="+mj-ea"/>
              <a:cs typeface="+mn-cs"/>
              <a:sym typeface="汉仪旗黑-45S" panose="00020600040101010101" pitchFamily="18" charset="-122"/>
            </a:endParaRPr>
          </a:p>
        </p:txBody>
      </p:sp>
      <p:sp>
        <p:nvSpPr>
          <p:cNvPr id="32" name="文本框 31"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2082800" y="3554730"/>
            <a:ext cx="309880" cy="337185"/>
          </a:xfrm>
          <a:prstGeom prst="rect">
            <a:avLst/>
          </a:prstGeom>
          <a:noFill/>
        </p:spPr>
        <p:txBody>
          <a:bodyPr wrap="none" rtlCol="0">
            <a:spAutoFit/>
          </a:bodyPr>
          <a:lstStyle/>
          <a:p>
            <a:pPr marR="0" lvl="0" defTabSz="457200" rtl="0" eaLnBrk="1" fontAlgn="auto" latinLnBrk="0" hangingPunct="1">
              <a:lnSpc>
                <a:spcPct val="100000"/>
              </a:lnSpc>
              <a:spcBef>
                <a:spcPts val="0"/>
              </a:spcBef>
              <a:spcAft>
                <a:spcPts val="0"/>
              </a:spcAft>
              <a:buClrTx/>
              <a:buSzTx/>
              <a:defRPr/>
            </a:pPr>
            <a:endParaRPr kumimoji="0" lang="zh-CN" altLang="en-US" sz="1600" b="1" i="0" u="none" strike="noStrike" kern="1200" cap="none" spc="0" normalizeH="0" baseline="0" noProof="0">
              <a:ln>
                <a:noFill/>
              </a:ln>
              <a:solidFill>
                <a:srgbClr val="31809F"/>
              </a:solidFill>
              <a:effectLst/>
              <a:uLnTx/>
              <a:uFillTx/>
              <a:latin typeface="汉仪旗黑-45S" panose="00020600040101010101" pitchFamily="18" charset="-122"/>
              <a:ea typeface="+mj-ea"/>
              <a:cs typeface="+mn-cs"/>
              <a:sym typeface="汉仪旗黑-45S" panose="00020600040101010101" pitchFamily="18" charset="-122"/>
            </a:endParaRPr>
          </a:p>
        </p:txBody>
      </p:sp>
      <p:sp>
        <p:nvSpPr>
          <p:cNvPr id="2" name="矩形 1"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684530" y="916940"/>
            <a:ext cx="7774305" cy="3969385"/>
          </a:xfrm>
          <a:prstGeom prst="rect">
            <a:avLst/>
          </a:prstGeom>
        </p:spPr>
        <p:txBody>
          <a:bodyPr wrap="square">
            <a:spAutoFit/>
          </a:bodyPr>
          <a:p>
            <a:pPr marL="0" marR="0" lvl="0" indent="0" defTabSz="685800" rtl="0" eaLnBrk="1" fontAlgn="base" latinLnBrk="0" hangingPunct="1">
              <a:lnSpc>
                <a:spcPct val="150000"/>
              </a:lnSpc>
              <a:spcBef>
                <a:spcPct val="0"/>
              </a:spcBef>
              <a:spcAft>
                <a:spcPct val="0"/>
              </a:spcAft>
              <a:buClrTx/>
              <a:buSzTx/>
              <a:defRPr/>
            </a:pPr>
            <a:r>
              <a:rPr lang="en-US" alt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1. </a:t>
            </a:r>
            <a:r>
              <a:rPr lang="zh-CN" altLang="en-US"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在中国境内（不包括港、澳、台地区）注册成立或依照外国（地区）法律成立但实际管理机构在中国境内的</a:t>
            </a:r>
            <a:r>
              <a:rPr lang="zh-CN" altLang="en-US" sz="1200" noProof="0">
                <a:ln>
                  <a:noFill/>
                </a:ln>
                <a:solidFill>
                  <a:srgbClr val="FF0000"/>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会计核算健全</a:t>
            </a:r>
            <a:r>
              <a:rPr lang="zh-CN" altLang="en-US"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、实行</a:t>
            </a:r>
            <a:r>
              <a:rPr lang="zh-CN" altLang="en-US" sz="1200" noProof="0">
                <a:ln>
                  <a:noFill/>
                </a:ln>
                <a:solidFill>
                  <a:srgbClr val="FF0000"/>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查账征收</a:t>
            </a:r>
            <a:r>
              <a:rPr lang="zh-CN" altLang="en-US"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并能够准确</a:t>
            </a:r>
            <a:r>
              <a:rPr lang="zh-CN" altLang="en-US" sz="1200" noProof="0">
                <a:ln>
                  <a:noFill/>
                </a:ln>
                <a:solidFill>
                  <a:srgbClr val="FF0000"/>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归集研发费用</a:t>
            </a:r>
            <a:r>
              <a:rPr lang="zh-CN" altLang="en-US"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，并缴纳</a:t>
            </a:r>
            <a:r>
              <a:rPr lang="zh-CN" altLang="en-US" sz="1200" noProof="0">
                <a:ln>
                  <a:noFill/>
                </a:ln>
                <a:solidFill>
                  <a:srgbClr val="FF0000"/>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企业所得税</a:t>
            </a:r>
            <a:r>
              <a:rPr lang="zh-CN" altLang="en-US"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的居民企业。</a:t>
            </a:r>
            <a:endParaRPr lang="zh-CN" altLang="en-US"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defRPr/>
            </a:pPr>
            <a:endParaRPr lang="en-US" alt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defRPr/>
            </a:pPr>
            <a:r>
              <a:rPr lang="en-US" alt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2. </a:t>
            </a:r>
            <a:r>
              <a:rPr lang="zh-CN" altLang="en-US"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职工总数不超过</a:t>
            </a:r>
            <a:r>
              <a:rPr lang="en-US" altLang="zh-CN" sz="1200" noProof="0">
                <a:ln>
                  <a:noFill/>
                </a:ln>
                <a:solidFill>
                  <a:srgbClr val="FF0000"/>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500</a:t>
            </a:r>
            <a:r>
              <a:rPr lang="zh-CN" altLang="en-US" sz="1200" noProof="0">
                <a:ln>
                  <a:noFill/>
                </a:ln>
                <a:solidFill>
                  <a:srgbClr val="FF0000"/>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人</a:t>
            </a:r>
            <a:r>
              <a:rPr lang="zh-CN" altLang="en-US"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、年销售收入不超过</a:t>
            </a:r>
            <a:r>
              <a:rPr lang="en-US" altLang="zh-CN" sz="1200" noProof="0">
                <a:ln>
                  <a:noFill/>
                </a:ln>
                <a:solidFill>
                  <a:srgbClr val="FF0000"/>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2</a:t>
            </a:r>
            <a:r>
              <a:rPr lang="zh-CN" altLang="en-US" sz="1200" noProof="0">
                <a:ln>
                  <a:noFill/>
                </a:ln>
                <a:solidFill>
                  <a:srgbClr val="FF0000"/>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亿元</a:t>
            </a:r>
            <a:r>
              <a:rPr lang="zh-CN" altLang="en-US"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、资产总额不超过</a:t>
            </a:r>
            <a:r>
              <a:rPr lang="en-US" altLang="zh-CN" sz="1200" noProof="0">
                <a:ln>
                  <a:noFill/>
                </a:ln>
                <a:solidFill>
                  <a:srgbClr val="FF0000"/>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2</a:t>
            </a:r>
            <a:r>
              <a:rPr lang="zh-CN" altLang="en-US" sz="1200" noProof="0">
                <a:ln>
                  <a:noFill/>
                </a:ln>
                <a:solidFill>
                  <a:srgbClr val="FF0000"/>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亿元</a:t>
            </a:r>
            <a:r>
              <a:rPr lang="zh-CN" altLang="en-US"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a:t>
            </a:r>
            <a:endParaRPr lang="zh-CN" altLang="en-US"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defRPr/>
            </a:pPr>
            <a:endParaRPr lang="zh-CN" altLang="en-US"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defRPr/>
            </a:pPr>
            <a:r>
              <a:rPr lang="en-US" alt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3. </a:t>
            </a:r>
            <a:r>
              <a:rPr lang="zh-CN" altLang="en-US"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企业所在行业不属于国家发展改革委员会《产业结构调整指导目录》规定的限制类和淘汰类范围，不属于财政部、国家税务总局、科技部《关于完善研究开发费用税前加计扣除政策的通知》（财税</a:t>
            </a:r>
            <a:r>
              <a:rPr lang="en-US" alt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[2015]119</a:t>
            </a:r>
            <a:r>
              <a:rPr lang="zh-CN" altLang="en-US"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号规定的不适用税前加计扣除政策的行业。</a:t>
            </a:r>
            <a:r>
              <a:rPr lang="en-US" alt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 </a:t>
            </a:r>
            <a:endParaRPr lang="en-US" alt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defRPr/>
            </a:pPr>
            <a:endParaRPr kumimoji="0" lang="en-US" alt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defRPr/>
            </a:pPr>
            <a:r>
              <a:rPr lang="en-US" alt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4.企业在上一会计年度及当年未发生重大安全事故、重大质量事故、严重环境违法、严重弄虚作假和科研严重失信行为，且在上一会计年度及当年未列入经营异常目录和严重违法失信企业名单。</a:t>
            </a:r>
            <a:endParaRPr lang="en-US" alt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defRPr/>
            </a:pPr>
            <a:endParaRPr lang="en-US" alt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defRPr/>
            </a:pPr>
            <a:r>
              <a:rPr lang="en-US" alt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5.企业根据科技型中小企业评价指标进行综合评价所得分值</a:t>
            </a:r>
            <a:r>
              <a:rPr lang="en-US" altLang="zh-CN" sz="1200" noProof="0">
                <a:ln>
                  <a:noFill/>
                </a:ln>
                <a:solidFill>
                  <a:srgbClr val="FF0000"/>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不低于60分</a:t>
            </a:r>
            <a:r>
              <a:rPr lang="en-US" alt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，且</a:t>
            </a:r>
            <a:r>
              <a:rPr lang="en-US" altLang="zh-CN" sz="1200" noProof="0">
                <a:ln>
                  <a:noFill/>
                </a:ln>
                <a:solidFill>
                  <a:srgbClr val="FF0000"/>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科技人员指标得分不得为0分</a:t>
            </a:r>
            <a:r>
              <a:rPr lang="en-US" alt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 </a:t>
            </a:r>
            <a:endParaRPr lang="en-US" alt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defRPr/>
            </a:pPr>
            <a:endParaRPr lang="en-US" alt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2487" y="179036"/>
            <a:ext cx="4773930" cy="460375"/>
          </a:xfrm>
          <a:prstGeom prst="rect">
            <a:avLst/>
          </a:prstGeom>
        </p:spPr>
        <p:txBody>
          <a:bodyPr wrap="none">
            <a:spAutoFit/>
          </a:bodyPr>
          <a:lstStyle/>
          <a:p>
            <a:pPr defTabSz="685800"/>
            <a:r>
              <a:rPr lang="zh-CN" altLang="en-US" sz="2400" b="1" kern="0">
                <a:solidFill>
                  <a:srgbClr val="31809F"/>
                </a:solidFill>
                <a:latin typeface="汉仪旗黑-45S" panose="00020600040101010101" pitchFamily="18" charset="-122"/>
                <a:ea typeface="汉仪雅酷黑 65W"/>
                <a:sym typeface="汉仪旗黑-45S" panose="00020600040101010101" pitchFamily="18" charset="-122"/>
              </a:rPr>
              <a:t>直通车条款（满足其中之一即可）</a:t>
            </a:r>
            <a:endParaRPr lang="zh-CN" altLang="en-US" sz="2400" b="1" kern="0">
              <a:solidFill>
                <a:srgbClr val="31809F"/>
              </a:solidFill>
              <a:latin typeface="汉仪旗黑-45S" panose="00020600040101010101" pitchFamily="18" charset="-122"/>
              <a:ea typeface="汉仪雅酷黑 65W"/>
              <a:sym typeface="汉仪旗黑-45S" panose="00020600040101010101" pitchFamily="18" charset="-122"/>
            </a:endParaRPr>
          </a:p>
        </p:txBody>
      </p:sp>
      <p:sp>
        <p:nvSpPr>
          <p:cNvPr id="26" name="矩形: 圆角 25"/>
          <p:cNvSpPr/>
          <p:nvPr/>
        </p:nvSpPr>
        <p:spPr>
          <a:xfrm rot="2700000">
            <a:off x="3358565" y="3052535"/>
            <a:ext cx="2426872" cy="2426872"/>
          </a:xfrm>
          <a:prstGeom prst="roundRect">
            <a:avLst>
              <a:gd name="adj" fmla="val 7928"/>
            </a:avLst>
          </a:prstGeom>
          <a:noFill/>
          <a:ln w="19050">
            <a:solidFill>
              <a:srgbClr val="B3DCF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圆角 26"/>
          <p:cNvSpPr/>
          <p:nvPr/>
        </p:nvSpPr>
        <p:spPr>
          <a:xfrm rot="2700000">
            <a:off x="3538048" y="1828035"/>
            <a:ext cx="2067904" cy="2067904"/>
          </a:xfrm>
          <a:prstGeom prst="roundRect">
            <a:avLst>
              <a:gd name="adj" fmla="val 7928"/>
            </a:avLst>
          </a:prstGeom>
          <a:noFill/>
          <a:ln w="19050">
            <a:solidFill>
              <a:srgbClr val="3180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p:cNvSpPr/>
          <p:nvPr/>
        </p:nvSpPr>
        <p:spPr>
          <a:xfrm>
            <a:off x="3575824" y="1844999"/>
            <a:ext cx="572430" cy="572430"/>
          </a:xfrm>
          <a:prstGeom prst="ellipse">
            <a:avLst/>
          </a:prstGeom>
          <a:ln>
            <a:solidFill>
              <a:srgbClr val="FAF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4995746" y="1844999"/>
            <a:ext cx="572430" cy="572430"/>
          </a:xfrm>
          <a:prstGeom prst="ellipse">
            <a:avLst/>
          </a:prstGeom>
          <a:ln>
            <a:solidFill>
              <a:srgbClr val="FAF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3575824" y="3306545"/>
            <a:ext cx="572430" cy="572430"/>
          </a:xfrm>
          <a:prstGeom prst="ellipse">
            <a:avLst/>
          </a:prstGeom>
          <a:ln>
            <a:solidFill>
              <a:srgbClr val="FAF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4995746" y="3306545"/>
            <a:ext cx="572430" cy="572430"/>
          </a:xfrm>
          <a:prstGeom prst="ellipse">
            <a:avLst/>
          </a:prstGeom>
          <a:ln>
            <a:solidFill>
              <a:srgbClr val="FAF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563880" y="1040765"/>
            <a:ext cx="2545715" cy="737235"/>
          </a:xfrm>
          <a:prstGeom prst="rect">
            <a:avLst/>
          </a:prstGeom>
        </p:spPr>
        <p:txBody>
          <a:bodyPr wrap="square">
            <a:spAutoFit/>
          </a:bodyPr>
          <a:lstStyle/>
          <a:p>
            <a:pPr marL="0" marR="0" lvl="0" indent="0" algn="l" defTabSz="685800" rtl="0" eaLnBrk="1" fontAlgn="base"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企业拥有</a:t>
            </a:r>
            <a:r>
              <a:rPr kumimoji="0" lang="zh-CN" altLang="en-US" sz="1400" b="0"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有效期内</a:t>
            </a:r>
            <a:r>
              <a:rPr kumimoji="0" lang="zh-CN" altLang="en-US" sz="14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高新技术企业资格证书。</a:t>
            </a:r>
            <a:endParaRPr kumimoji="0" lang="zh-CN" altLang="en-US" sz="14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p:txBody>
      </p:sp>
      <p:sp>
        <p:nvSpPr>
          <p:cNvPr id="34" name="矩形 33"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528955" y="2550160"/>
            <a:ext cx="2614930" cy="2030095"/>
          </a:xfrm>
          <a:prstGeom prst="rect">
            <a:avLst/>
          </a:prstGeom>
        </p:spPr>
        <p:txBody>
          <a:bodyPr wrap="square">
            <a:spAutoFit/>
          </a:bodyPr>
          <a:lstStyle/>
          <a:p>
            <a:pPr marL="0" marR="0" lvl="0" indent="0" algn="l" defTabSz="685800" rtl="0" eaLnBrk="1" fontAlgn="base"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企业</a:t>
            </a:r>
            <a:r>
              <a:rPr kumimoji="0" lang="zh-CN" altLang="en-US" sz="1400" b="0"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近五年内</a:t>
            </a:r>
            <a:r>
              <a:rPr kumimoji="0" lang="zh-CN" altLang="en-US" sz="14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获得过</a:t>
            </a:r>
            <a:r>
              <a:rPr kumimoji="0" lang="zh-CN" altLang="en-US" sz="1400" b="0"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国家级</a:t>
            </a:r>
            <a:r>
              <a:rPr kumimoji="0" lang="zh-CN" altLang="en-US" sz="14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科技奖励：国家最高科学技术奖、国家自然科学奖、国家技术发明奖、国家科学技术进步奖和中华人民共和国国际科学技术合作奖，以奖励证书为准。</a:t>
            </a:r>
            <a:endParaRPr kumimoji="0" lang="en-US" altLang="zh-CN" sz="14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p:txBody>
      </p:sp>
      <p:sp>
        <p:nvSpPr>
          <p:cNvPr id="36" name="矩形 35"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5920740" y="639445"/>
            <a:ext cx="3223260" cy="1706880"/>
          </a:xfrm>
          <a:prstGeom prst="rect">
            <a:avLst/>
          </a:prstGeom>
        </p:spPr>
        <p:txBody>
          <a:bodyPr wrap="square">
            <a:spAutoFit/>
          </a:bodyPr>
          <a:lstStyle/>
          <a:p>
            <a:pPr marL="0" marR="0" lvl="0" indent="0" algn="l" defTabSz="685800" rtl="0" eaLnBrk="1" fontAlgn="base"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企业拥有经认定的省部级以上研发机构：实验室、研究中心、技术中心、设计中心、创新中心及研究院等各类国家级、省（部）级创新平台（基地）等，以出具的研发机构批准、认定文件为准。</a:t>
            </a:r>
            <a:endParaRPr kumimoji="0" lang="zh-CN" altLang="en-US" sz="14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p:txBody>
      </p:sp>
      <p:sp>
        <p:nvSpPr>
          <p:cNvPr id="38" name="矩形 37"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5920740" y="2617470"/>
            <a:ext cx="3009900" cy="1706880"/>
          </a:xfrm>
          <a:prstGeom prst="rect">
            <a:avLst/>
          </a:prstGeom>
        </p:spPr>
        <p:txBody>
          <a:bodyPr wrap="square">
            <a:spAutoFit/>
          </a:bodyPr>
          <a:lstStyle/>
          <a:p>
            <a:pPr marL="0" marR="0" lvl="0" indent="0" algn="l" defTabSz="685800" rtl="0" eaLnBrk="1" fontAlgn="base"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企业近</a:t>
            </a:r>
            <a:r>
              <a:rPr kumimoji="0" lang="zh-CN" altLang="en-US" sz="1400" b="0"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五年内</a:t>
            </a:r>
            <a:r>
              <a:rPr kumimoji="0" lang="zh-CN" altLang="en-US" sz="14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主导制定过国际标准、国家标准或行业标准。企业在国家标准化委员会、国际标准化组织等主管部门的相关文件中排名起草单位前五名。</a:t>
            </a:r>
            <a:endParaRPr kumimoji="0" lang="zh-CN" altLang="en-US" sz="14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p:txBody>
      </p:sp>
      <p:sp>
        <p:nvSpPr>
          <p:cNvPr id="39" name="Freeform 5"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a:spLocks noEditPoints="1"/>
          </p:cNvSpPr>
          <p:nvPr/>
        </p:nvSpPr>
        <p:spPr bwMode="auto">
          <a:xfrm>
            <a:off x="3743116" y="3481887"/>
            <a:ext cx="237846" cy="221747"/>
          </a:xfrm>
          <a:custGeom>
            <a:avLst/>
            <a:gdLst>
              <a:gd name="T0" fmla="*/ 550 w 675"/>
              <a:gd name="T1" fmla="*/ 125 h 650"/>
              <a:gd name="T2" fmla="*/ 488 w 675"/>
              <a:gd name="T3" fmla="*/ 125 h 650"/>
              <a:gd name="T4" fmla="*/ 488 w 675"/>
              <a:gd name="T5" fmla="*/ 75 h 650"/>
              <a:gd name="T6" fmla="*/ 413 w 675"/>
              <a:gd name="T7" fmla="*/ 0 h 650"/>
              <a:gd name="T8" fmla="*/ 262 w 675"/>
              <a:gd name="T9" fmla="*/ 0 h 650"/>
              <a:gd name="T10" fmla="*/ 187 w 675"/>
              <a:gd name="T11" fmla="*/ 75 h 650"/>
              <a:gd name="T12" fmla="*/ 187 w 675"/>
              <a:gd name="T13" fmla="*/ 125 h 650"/>
              <a:gd name="T14" fmla="*/ 125 w 675"/>
              <a:gd name="T15" fmla="*/ 125 h 650"/>
              <a:gd name="T16" fmla="*/ 0 w 675"/>
              <a:gd name="T17" fmla="*/ 250 h 650"/>
              <a:gd name="T18" fmla="*/ 0 w 675"/>
              <a:gd name="T19" fmla="*/ 525 h 650"/>
              <a:gd name="T20" fmla="*/ 125 w 675"/>
              <a:gd name="T21" fmla="*/ 650 h 650"/>
              <a:gd name="T22" fmla="*/ 550 w 675"/>
              <a:gd name="T23" fmla="*/ 650 h 650"/>
              <a:gd name="T24" fmla="*/ 675 w 675"/>
              <a:gd name="T25" fmla="*/ 525 h 650"/>
              <a:gd name="T26" fmla="*/ 675 w 675"/>
              <a:gd name="T27" fmla="*/ 250 h 650"/>
              <a:gd name="T28" fmla="*/ 550 w 675"/>
              <a:gd name="T29" fmla="*/ 125 h 650"/>
              <a:gd name="T30" fmla="*/ 237 w 675"/>
              <a:gd name="T31" fmla="*/ 75 h 650"/>
              <a:gd name="T32" fmla="*/ 262 w 675"/>
              <a:gd name="T33" fmla="*/ 50 h 650"/>
              <a:gd name="T34" fmla="*/ 413 w 675"/>
              <a:gd name="T35" fmla="*/ 50 h 650"/>
              <a:gd name="T36" fmla="*/ 438 w 675"/>
              <a:gd name="T37" fmla="*/ 75 h 650"/>
              <a:gd name="T38" fmla="*/ 438 w 675"/>
              <a:gd name="T39" fmla="*/ 125 h 650"/>
              <a:gd name="T40" fmla="*/ 237 w 675"/>
              <a:gd name="T41" fmla="*/ 125 h 650"/>
              <a:gd name="T42" fmla="*/ 237 w 675"/>
              <a:gd name="T43" fmla="*/ 75 h 650"/>
              <a:gd name="T44" fmla="*/ 125 w 675"/>
              <a:gd name="T45" fmla="*/ 175 h 650"/>
              <a:gd name="T46" fmla="*/ 550 w 675"/>
              <a:gd name="T47" fmla="*/ 175 h 650"/>
              <a:gd name="T48" fmla="*/ 625 w 675"/>
              <a:gd name="T49" fmla="*/ 250 h 650"/>
              <a:gd name="T50" fmla="*/ 625 w 675"/>
              <a:gd name="T51" fmla="*/ 275 h 650"/>
              <a:gd name="T52" fmla="*/ 50 w 675"/>
              <a:gd name="T53" fmla="*/ 275 h 650"/>
              <a:gd name="T54" fmla="*/ 50 w 675"/>
              <a:gd name="T55" fmla="*/ 250 h 650"/>
              <a:gd name="T56" fmla="*/ 125 w 675"/>
              <a:gd name="T57" fmla="*/ 175 h 650"/>
              <a:gd name="T58" fmla="*/ 381 w 675"/>
              <a:gd name="T59" fmla="*/ 325 h 650"/>
              <a:gd name="T60" fmla="*/ 338 w 675"/>
              <a:gd name="T61" fmla="*/ 350 h 650"/>
              <a:gd name="T62" fmla="*/ 294 w 675"/>
              <a:gd name="T63" fmla="*/ 325 h 650"/>
              <a:gd name="T64" fmla="*/ 381 w 675"/>
              <a:gd name="T65" fmla="*/ 325 h 650"/>
              <a:gd name="T66" fmla="*/ 550 w 675"/>
              <a:gd name="T67" fmla="*/ 600 h 650"/>
              <a:gd name="T68" fmla="*/ 125 w 675"/>
              <a:gd name="T69" fmla="*/ 600 h 650"/>
              <a:gd name="T70" fmla="*/ 50 w 675"/>
              <a:gd name="T71" fmla="*/ 525 h 650"/>
              <a:gd name="T72" fmla="*/ 50 w 675"/>
              <a:gd name="T73" fmla="*/ 325 h 650"/>
              <a:gd name="T74" fmla="*/ 241 w 675"/>
              <a:gd name="T75" fmla="*/ 325 h 650"/>
              <a:gd name="T76" fmla="*/ 338 w 675"/>
              <a:gd name="T77" fmla="*/ 400 h 650"/>
              <a:gd name="T78" fmla="*/ 434 w 675"/>
              <a:gd name="T79" fmla="*/ 325 h 650"/>
              <a:gd name="T80" fmla="*/ 625 w 675"/>
              <a:gd name="T81" fmla="*/ 325 h 650"/>
              <a:gd name="T82" fmla="*/ 625 w 675"/>
              <a:gd name="T83" fmla="*/ 525 h 650"/>
              <a:gd name="T84" fmla="*/ 550 w 675"/>
              <a:gd name="T85" fmla="*/ 60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75" h="650">
                <a:moveTo>
                  <a:pt x="550" y="125"/>
                </a:moveTo>
                <a:cubicBezTo>
                  <a:pt x="488" y="125"/>
                  <a:pt x="488" y="125"/>
                  <a:pt x="488" y="125"/>
                </a:cubicBezTo>
                <a:cubicBezTo>
                  <a:pt x="488" y="75"/>
                  <a:pt x="488" y="75"/>
                  <a:pt x="488" y="75"/>
                </a:cubicBezTo>
                <a:cubicBezTo>
                  <a:pt x="488" y="34"/>
                  <a:pt x="454" y="0"/>
                  <a:pt x="413" y="0"/>
                </a:cubicBezTo>
                <a:cubicBezTo>
                  <a:pt x="262" y="0"/>
                  <a:pt x="262" y="0"/>
                  <a:pt x="262" y="0"/>
                </a:cubicBezTo>
                <a:cubicBezTo>
                  <a:pt x="221" y="0"/>
                  <a:pt x="187" y="34"/>
                  <a:pt x="187" y="75"/>
                </a:cubicBezTo>
                <a:cubicBezTo>
                  <a:pt x="187" y="125"/>
                  <a:pt x="187" y="125"/>
                  <a:pt x="187" y="125"/>
                </a:cubicBezTo>
                <a:cubicBezTo>
                  <a:pt x="125" y="125"/>
                  <a:pt x="125" y="125"/>
                  <a:pt x="125" y="125"/>
                </a:cubicBezTo>
                <a:cubicBezTo>
                  <a:pt x="56" y="125"/>
                  <a:pt x="0" y="181"/>
                  <a:pt x="0" y="250"/>
                </a:cubicBezTo>
                <a:cubicBezTo>
                  <a:pt x="0" y="525"/>
                  <a:pt x="0" y="525"/>
                  <a:pt x="0" y="525"/>
                </a:cubicBezTo>
                <a:cubicBezTo>
                  <a:pt x="0" y="594"/>
                  <a:pt x="56" y="650"/>
                  <a:pt x="125" y="650"/>
                </a:cubicBezTo>
                <a:cubicBezTo>
                  <a:pt x="550" y="650"/>
                  <a:pt x="550" y="650"/>
                  <a:pt x="550" y="650"/>
                </a:cubicBezTo>
                <a:cubicBezTo>
                  <a:pt x="619" y="650"/>
                  <a:pt x="675" y="594"/>
                  <a:pt x="675" y="525"/>
                </a:cubicBezTo>
                <a:cubicBezTo>
                  <a:pt x="675" y="250"/>
                  <a:pt x="675" y="250"/>
                  <a:pt x="675" y="250"/>
                </a:cubicBezTo>
                <a:cubicBezTo>
                  <a:pt x="675" y="181"/>
                  <a:pt x="619" y="125"/>
                  <a:pt x="550" y="125"/>
                </a:cubicBezTo>
                <a:close/>
                <a:moveTo>
                  <a:pt x="237" y="75"/>
                </a:moveTo>
                <a:cubicBezTo>
                  <a:pt x="237" y="61"/>
                  <a:pt x="249" y="50"/>
                  <a:pt x="262" y="50"/>
                </a:cubicBezTo>
                <a:cubicBezTo>
                  <a:pt x="413" y="50"/>
                  <a:pt x="413" y="50"/>
                  <a:pt x="413" y="50"/>
                </a:cubicBezTo>
                <a:cubicBezTo>
                  <a:pt x="426" y="50"/>
                  <a:pt x="438" y="61"/>
                  <a:pt x="438" y="75"/>
                </a:cubicBezTo>
                <a:cubicBezTo>
                  <a:pt x="438" y="125"/>
                  <a:pt x="438" y="125"/>
                  <a:pt x="438" y="125"/>
                </a:cubicBezTo>
                <a:cubicBezTo>
                  <a:pt x="237" y="125"/>
                  <a:pt x="237" y="125"/>
                  <a:pt x="237" y="125"/>
                </a:cubicBezTo>
                <a:lnTo>
                  <a:pt x="237" y="75"/>
                </a:lnTo>
                <a:close/>
                <a:moveTo>
                  <a:pt x="125" y="175"/>
                </a:moveTo>
                <a:cubicBezTo>
                  <a:pt x="550" y="175"/>
                  <a:pt x="550" y="175"/>
                  <a:pt x="550" y="175"/>
                </a:cubicBezTo>
                <a:cubicBezTo>
                  <a:pt x="591" y="175"/>
                  <a:pt x="625" y="209"/>
                  <a:pt x="625" y="250"/>
                </a:cubicBezTo>
                <a:cubicBezTo>
                  <a:pt x="625" y="275"/>
                  <a:pt x="625" y="275"/>
                  <a:pt x="625" y="275"/>
                </a:cubicBezTo>
                <a:cubicBezTo>
                  <a:pt x="50" y="275"/>
                  <a:pt x="50" y="275"/>
                  <a:pt x="50" y="275"/>
                </a:cubicBezTo>
                <a:cubicBezTo>
                  <a:pt x="50" y="250"/>
                  <a:pt x="50" y="250"/>
                  <a:pt x="50" y="250"/>
                </a:cubicBezTo>
                <a:cubicBezTo>
                  <a:pt x="50" y="209"/>
                  <a:pt x="84" y="175"/>
                  <a:pt x="125" y="175"/>
                </a:cubicBezTo>
                <a:close/>
                <a:moveTo>
                  <a:pt x="381" y="325"/>
                </a:moveTo>
                <a:cubicBezTo>
                  <a:pt x="372" y="340"/>
                  <a:pt x="356" y="350"/>
                  <a:pt x="338" y="350"/>
                </a:cubicBezTo>
                <a:cubicBezTo>
                  <a:pt x="319" y="350"/>
                  <a:pt x="303" y="340"/>
                  <a:pt x="294" y="325"/>
                </a:cubicBezTo>
                <a:lnTo>
                  <a:pt x="381" y="325"/>
                </a:lnTo>
                <a:close/>
                <a:moveTo>
                  <a:pt x="550" y="600"/>
                </a:moveTo>
                <a:cubicBezTo>
                  <a:pt x="125" y="600"/>
                  <a:pt x="125" y="600"/>
                  <a:pt x="125" y="600"/>
                </a:cubicBezTo>
                <a:cubicBezTo>
                  <a:pt x="84" y="600"/>
                  <a:pt x="50" y="566"/>
                  <a:pt x="50" y="525"/>
                </a:cubicBezTo>
                <a:cubicBezTo>
                  <a:pt x="50" y="325"/>
                  <a:pt x="50" y="325"/>
                  <a:pt x="50" y="325"/>
                </a:cubicBezTo>
                <a:cubicBezTo>
                  <a:pt x="241" y="325"/>
                  <a:pt x="241" y="325"/>
                  <a:pt x="241" y="325"/>
                </a:cubicBezTo>
                <a:cubicBezTo>
                  <a:pt x="252" y="368"/>
                  <a:pt x="291" y="400"/>
                  <a:pt x="338" y="400"/>
                </a:cubicBezTo>
                <a:cubicBezTo>
                  <a:pt x="384" y="400"/>
                  <a:pt x="422" y="368"/>
                  <a:pt x="434" y="325"/>
                </a:cubicBezTo>
                <a:cubicBezTo>
                  <a:pt x="625" y="325"/>
                  <a:pt x="625" y="325"/>
                  <a:pt x="625" y="325"/>
                </a:cubicBezTo>
                <a:cubicBezTo>
                  <a:pt x="625" y="525"/>
                  <a:pt x="625" y="525"/>
                  <a:pt x="625" y="525"/>
                </a:cubicBezTo>
                <a:cubicBezTo>
                  <a:pt x="625" y="566"/>
                  <a:pt x="591" y="600"/>
                  <a:pt x="550" y="60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汉仪旗黑-45S" panose="00020600040101010101" pitchFamily="18" charset="-122"/>
              <a:sym typeface="汉仪旗黑-45S" panose="00020600040101010101" pitchFamily="18" charset="-122"/>
            </a:endParaRPr>
          </a:p>
        </p:txBody>
      </p:sp>
      <p:sp>
        <p:nvSpPr>
          <p:cNvPr id="40" name="Freeform 9"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a:spLocks noEditPoints="1"/>
          </p:cNvSpPr>
          <p:nvPr/>
        </p:nvSpPr>
        <p:spPr bwMode="auto">
          <a:xfrm>
            <a:off x="5154988" y="2012982"/>
            <a:ext cx="253947" cy="236465"/>
          </a:xfrm>
          <a:custGeom>
            <a:avLst/>
            <a:gdLst>
              <a:gd name="T0" fmla="*/ 336 w 676"/>
              <a:gd name="T1" fmla="*/ 115 h 650"/>
              <a:gd name="T2" fmla="*/ 383 w 676"/>
              <a:gd name="T3" fmla="*/ 150 h 650"/>
              <a:gd name="T4" fmla="*/ 586 w 676"/>
              <a:gd name="T5" fmla="*/ 150 h 650"/>
              <a:gd name="T6" fmla="*/ 536 w 676"/>
              <a:gd name="T7" fmla="*/ 100 h 650"/>
              <a:gd name="T8" fmla="*/ 331 w 676"/>
              <a:gd name="T9" fmla="*/ 100 h 650"/>
              <a:gd name="T10" fmla="*/ 336 w 676"/>
              <a:gd name="T11" fmla="*/ 115 h 650"/>
              <a:gd name="T12" fmla="*/ 316 w 676"/>
              <a:gd name="T13" fmla="*/ 50 h 650"/>
              <a:gd name="T14" fmla="*/ 536 w 676"/>
              <a:gd name="T15" fmla="*/ 50 h 650"/>
              <a:gd name="T16" fmla="*/ 636 w 676"/>
              <a:gd name="T17" fmla="*/ 150 h 650"/>
              <a:gd name="T18" fmla="*/ 636 w 676"/>
              <a:gd name="T19" fmla="*/ 170 h 650"/>
              <a:gd name="T20" fmla="*/ 676 w 676"/>
              <a:gd name="T21" fmla="*/ 250 h 650"/>
              <a:gd name="T22" fmla="*/ 676 w 676"/>
              <a:gd name="T23" fmla="*/ 550 h 650"/>
              <a:gd name="T24" fmla="*/ 576 w 676"/>
              <a:gd name="T25" fmla="*/ 650 h 650"/>
              <a:gd name="T26" fmla="*/ 100 w 676"/>
              <a:gd name="T27" fmla="*/ 650 h 650"/>
              <a:gd name="T28" fmla="*/ 0 w 676"/>
              <a:gd name="T29" fmla="*/ 550 h 650"/>
              <a:gd name="T30" fmla="*/ 0 w 676"/>
              <a:gd name="T31" fmla="*/ 100 h 650"/>
              <a:gd name="T32" fmla="*/ 100 w 676"/>
              <a:gd name="T33" fmla="*/ 0 h 650"/>
              <a:gd name="T34" fmla="*/ 228 w 676"/>
              <a:gd name="T35" fmla="*/ 0 h 650"/>
              <a:gd name="T36" fmla="*/ 316 w 676"/>
              <a:gd name="T37" fmla="*/ 50 h 650"/>
              <a:gd name="T38" fmla="*/ 228 w 676"/>
              <a:gd name="T39" fmla="*/ 50 h 650"/>
              <a:gd name="T40" fmla="*/ 100 w 676"/>
              <a:gd name="T41" fmla="*/ 50 h 650"/>
              <a:gd name="T42" fmla="*/ 50 w 676"/>
              <a:gd name="T43" fmla="*/ 100 h 650"/>
              <a:gd name="T44" fmla="*/ 50 w 676"/>
              <a:gd name="T45" fmla="*/ 550 h 650"/>
              <a:gd name="T46" fmla="*/ 100 w 676"/>
              <a:gd name="T47" fmla="*/ 600 h 650"/>
              <a:gd name="T48" fmla="*/ 575 w 676"/>
              <a:gd name="T49" fmla="*/ 600 h 650"/>
              <a:gd name="T50" fmla="*/ 625 w 676"/>
              <a:gd name="T51" fmla="*/ 550 h 650"/>
              <a:gd name="T52" fmla="*/ 625 w 676"/>
              <a:gd name="T53" fmla="*/ 250 h 650"/>
              <a:gd name="T54" fmla="*/ 575 w 676"/>
              <a:gd name="T55" fmla="*/ 200 h 650"/>
              <a:gd name="T56" fmla="*/ 386 w 676"/>
              <a:gd name="T57" fmla="*/ 200 h 650"/>
              <a:gd name="T58" fmla="*/ 291 w 676"/>
              <a:gd name="T59" fmla="*/ 130 h 650"/>
              <a:gd name="T60" fmla="*/ 276 w 676"/>
              <a:gd name="T61" fmla="*/ 85 h 650"/>
              <a:gd name="T62" fmla="*/ 228 w 676"/>
              <a:gd name="T63" fmla="*/ 50 h 650"/>
              <a:gd name="T64" fmla="*/ 150 w 676"/>
              <a:gd name="T65" fmla="*/ 475 h 650"/>
              <a:gd name="T66" fmla="*/ 350 w 676"/>
              <a:gd name="T67" fmla="*/ 475 h 650"/>
              <a:gd name="T68" fmla="*/ 375 w 676"/>
              <a:gd name="T69" fmla="*/ 500 h 650"/>
              <a:gd name="T70" fmla="*/ 350 w 676"/>
              <a:gd name="T71" fmla="*/ 525 h 650"/>
              <a:gd name="T72" fmla="*/ 150 w 676"/>
              <a:gd name="T73" fmla="*/ 525 h 650"/>
              <a:gd name="T74" fmla="*/ 125 w 676"/>
              <a:gd name="T75" fmla="*/ 500 h 650"/>
              <a:gd name="T76" fmla="*/ 150 w 676"/>
              <a:gd name="T77" fmla="*/ 475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6" h="650">
                <a:moveTo>
                  <a:pt x="336" y="115"/>
                </a:moveTo>
                <a:cubicBezTo>
                  <a:pt x="342" y="136"/>
                  <a:pt x="362" y="150"/>
                  <a:pt x="383" y="150"/>
                </a:cubicBezTo>
                <a:cubicBezTo>
                  <a:pt x="586" y="150"/>
                  <a:pt x="586" y="150"/>
                  <a:pt x="586" y="150"/>
                </a:cubicBezTo>
                <a:cubicBezTo>
                  <a:pt x="586" y="122"/>
                  <a:pt x="563" y="100"/>
                  <a:pt x="536" y="100"/>
                </a:cubicBezTo>
                <a:cubicBezTo>
                  <a:pt x="331" y="100"/>
                  <a:pt x="331" y="100"/>
                  <a:pt x="331" y="100"/>
                </a:cubicBezTo>
                <a:lnTo>
                  <a:pt x="336" y="115"/>
                </a:lnTo>
                <a:close/>
                <a:moveTo>
                  <a:pt x="316" y="50"/>
                </a:moveTo>
                <a:cubicBezTo>
                  <a:pt x="536" y="50"/>
                  <a:pt x="536" y="50"/>
                  <a:pt x="536" y="50"/>
                </a:cubicBezTo>
                <a:cubicBezTo>
                  <a:pt x="591" y="50"/>
                  <a:pt x="636" y="95"/>
                  <a:pt x="636" y="150"/>
                </a:cubicBezTo>
                <a:cubicBezTo>
                  <a:pt x="636" y="170"/>
                  <a:pt x="636" y="170"/>
                  <a:pt x="636" y="170"/>
                </a:cubicBezTo>
                <a:cubicBezTo>
                  <a:pt x="660" y="189"/>
                  <a:pt x="676" y="217"/>
                  <a:pt x="676" y="250"/>
                </a:cubicBezTo>
                <a:cubicBezTo>
                  <a:pt x="676" y="550"/>
                  <a:pt x="676" y="550"/>
                  <a:pt x="676" y="550"/>
                </a:cubicBezTo>
                <a:cubicBezTo>
                  <a:pt x="676" y="605"/>
                  <a:pt x="631" y="650"/>
                  <a:pt x="576" y="650"/>
                </a:cubicBezTo>
                <a:cubicBezTo>
                  <a:pt x="100" y="650"/>
                  <a:pt x="100" y="650"/>
                  <a:pt x="100" y="650"/>
                </a:cubicBezTo>
                <a:cubicBezTo>
                  <a:pt x="45" y="650"/>
                  <a:pt x="0" y="605"/>
                  <a:pt x="0" y="550"/>
                </a:cubicBezTo>
                <a:cubicBezTo>
                  <a:pt x="0" y="100"/>
                  <a:pt x="0" y="100"/>
                  <a:pt x="0" y="100"/>
                </a:cubicBezTo>
                <a:cubicBezTo>
                  <a:pt x="0" y="45"/>
                  <a:pt x="45" y="0"/>
                  <a:pt x="100" y="0"/>
                </a:cubicBezTo>
                <a:cubicBezTo>
                  <a:pt x="228" y="0"/>
                  <a:pt x="228" y="0"/>
                  <a:pt x="228" y="0"/>
                </a:cubicBezTo>
                <a:cubicBezTo>
                  <a:pt x="265" y="0"/>
                  <a:pt x="298" y="20"/>
                  <a:pt x="316" y="50"/>
                </a:cubicBezTo>
                <a:close/>
                <a:moveTo>
                  <a:pt x="228" y="50"/>
                </a:moveTo>
                <a:cubicBezTo>
                  <a:pt x="100" y="50"/>
                  <a:pt x="100" y="50"/>
                  <a:pt x="100" y="50"/>
                </a:cubicBezTo>
                <a:cubicBezTo>
                  <a:pt x="72" y="50"/>
                  <a:pt x="50" y="72"/>
                  <a:pt x="50" y="100"/>
                </a:cubicBezTo>
                <a:cubicBezTo>
                  <a:pt x="50" y="550"/>
                  <a:pt x="50" y="550"/>
                  <a:pt x="50" y="550"/>
                </a:cubicBezTo>
                <a:cubicBezTo>
                  <a:pt x="50" y="578"/>
                  <a:pt x="72" y="600"/>
                  <a:pt x="100" y="600"/>
                </a:cubicBezTo>
                <a:cubicBezTo>
                  <a:pt x="575" y="600"/>
                  <a:pt x="575" y="600"/>
                  <a:pt x="575" y="600"/>
                </a:cubicBezTo>
                <a:cubicBezTo>
                  <a:pt x="602" y="600"/>
                  <a:pt x="625" y="578"/>
                  <a:pt x="625" y="550"/>
                </a:cubicBezTo>
                <a:cubicBezTo>
                  <a:pt x="625" y="250"/>
                  <a:pt x="625" y="250"/>
                  <a:pt x="625" y="250"/>
                </a:cubicBezTo>
                <a:cubicBezTo>
                  <a:pt x="625" y="222"/>
                  <a:pt x="602" y="200"/>
                  <a:pt x="575" y="200"/>
                </a:cubicBezTo>
                <a:cubicBezTo>
                  <a:pt x="386" y="200"/>
                  <a:pt x="386" y="200"/>
                  <a:pt x="386" y="200"/>
                </a:cubicBezTo>
                <a:cubicBezTo>
                  <a:pt x="342" y="200"/>
                  <a:pt x="303" y="171"/>
                  <a:pt x="291" y="130"/>
                </a:cubicBezTo>
                <a:cubicBezTo>
                  <a:pt x="276" y="85"/>
                  <a:pt x="276" y="85"/>
                  <a:pt x="276" y="85"/>
                </a:cubicBezTo>
                <a:cubicBezTo>
                  <a:pt x="270" y="64"/>
                  <a:pt x="251" y="50"/>
                  <a:pt x="228" y="50"/>
                </a:cubicBezTo>
                <a:close/>
                <a:moveTo>
                  <a:pt x="150" y="475"/>
                </a:moveTo>
                <a:cubicBezTo>
                  <a:pt x="350" y="475"/>
                  <a:pt x="350" y="475"/>
                  <a:pt x="350" y="475"/>
                </a:cubicBezTo>
                <a:cubicBezTo>
                  <a:pt x="363" y="475"/>
                  <a:pt x="375" y="486"/>
                  <a:pt x="375" y="500"/>
                </a:cubicBezTo>
                <a:cubicBezTo>
                  <a:pt x="375" y="514"/>
                  <a:pt x="363" y="525"/>
                  <a:pt x="350" y="525"/>
                </a:cubicBezTo>
                <a:cubicBezTo>
                  <a:pt x="150" y="525"/>
                  <a:pt x="150" y="525"/>
                  <a:pt x="150" y="525"/>
                </a:cubicBezTo>
                <a:cubicBezTo>
                  <a:pt x="136" y="525"/>
                  <a:pt x="125" y="514"/>
                  <a:pt x="125" y="500"/>
                </a:cubicBezTo>
                <a:cubicBezTo>
                  <a:pt x="125" y="486"/>
                  <a:pt x="136" y="475"/>
                  <a:pt x="150" y="475"/>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汉仪旗黑-45S" panose="00020600040101010101" pitchFamily="18" charset="-122"/>
              <a:sym typeface="汉仪旗黑-45S" panose="00020600040101010101" pitchFamily="18" charset="-122"/>
            </a:endParaRPr>
          </a:p>
        </p:txBody>
      </p:sp>
      <p:sp>
        <p:nvSpPr>
          <p:cNvPr id="41" name="Freeform 13"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a:spLocks noEditPoints="1"/>
          </p:cNvSpPr>
          <p:nvPr/>
        </p:nvSpPr>
        <p:spPr bwMode="auto">
          <a:xfrm>
            <a:off x="3735066" y="2026303"/>
            <a:ext cx="253947" cy="209823"/>
          </a:xfrm>
          <a:custGeom>
            <a:avLst/>
            <a:gdLst>
              <a:gd name="T0" fmla="*/ 550 w 675"/>
              <a:gd name="T1" fmla="*/ 0 h 575"/>
              <a:gd name="T2" fmla="*/ 125 w 675"/>
              <a:gd name="T3" fmla="*/ 0 h 575"/>
              <a:gd name="T4" fmla="*/ 0 w 675"/>
              <a:gd name="T5" fmla="*/ 125 h 575"/>
              <a:gd name="T6" fmla="*/ 0 w 675"/>
              <a:gd name="T7" fmla="*/ 450 h 575"/>
              <a:gd name="T8" fmla="*/ 125 w 675"/>
              <a:gd name="T9" fmla="*/ 575 h 575"/>
              <a:gd name="T10" fmla="*/ 550 w 675"/>
              <a:gd name="T11" fmla="*/ 575 h 575"/>
              <a:gd name="T12" fmla="*/ 675 w 675"/>
              <a:gd name="T13" fmla="*/ 450 h 575"/>
              <a:gd name="T14" fmla="*/ 675 w 675"/>
              <a:gd name="T15" fmla="*/ 125 h 575"/>
              <a:gd name="T16" fmla="*/ 550 w 675"/>
              <a:gd name="T17" fmla="*/ 0 h 575"/>
              <a:gd name="T18" fmla="*/ 125 w 675"/>
              <a:gd name="T19" fmla="*/ 50 h 575"/>
              <a:gd name="T20" fmla="*/ 550 w 675"/>
              <a:gd name="T21" fmla="*/ 50 h 575"/>
              <a:gd name="T22" fmla="*/ 613 w 675"/>
              <a:gd name="T23" fmla="*/ 87 h 575"/>
              <a:gd name="T24" fmla="*/ 368 w 675"/>
              <a:gd name="T25" fmla="*/ 285 h 575"/>
              <a:gd name="T26" fmla="*/ 306 w 675"/>
              <a:gd name="T27" fmla="*/ 285 h 575"/>
              <a:gd name="T28" fmla="*/ 61 w 675"/>
              <a:gd name="T29" fmla="*/ 87 h 575"/>
              <a:gd name="T30" fmla="*/ 125 w 675"/>
              <a:gd name="T31" fmla="*/ 50 h 575"/>
              <a:gd name="T32" fmla="*/ 550 w 675"/>
              <a:gd name="T33" fmla="*/ 525 h 575"/>
              <a:gd name="T34" fmla="*/ 125 w 675"/>
              <a:gd name="T35" fmla="*/ 525 h 575"/>
              <a:gd name="T36" fmla="*/ 50 w 675"/>
              <a:gd name="T37" fmla="*/ 450 h 575"/>
              <a:gd name="T38" fmla="*/ 50 w 675"/>
              <a:gd name="T39" fmla="*/ 143 h 575"/>
              <a:gd name="T40" fmla="*/ 275 w 675"/>
              <a:gd name="T41" fmla="*/ 325 h 575"/>
              <a:gd name="T42" fmla="*/ 337 w 675"/>
              <a:gd name="T43" fmla="*/ 348 h 575"/>
              <a:gd name="T44" fmla="*/ 400 w 675"/>
              <a:gd name="T45" fmla="*/ 325 h 575"/>
              <a:gd name="T46" fmla="*/ 625 w 675"/>
              <a:gd name="T47" fmla="*/ 143 h 575"/>
              <a:gd name="T48" fmla="*/ 625 w 675"/>
              <a:gd name="T49" fmla="*/ 450 h 575"/>
              <a:gd name="T50" fmla="*/ 550 w 675"/>
              <a:gd name="T51" fmla="*/ 52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5" h="575">
                <a:moveTo>
                  <a:pt x="550" y="0"/>
                </a:moveTo>
                <a:cubicBezTo>
                  <a:pt x="125" y="0"/>
                  <a:pt x="125" y="0"/>
                  <a:pt x="125" y="0"/>
                </a:cubicBezTo>
                <a:cubicBezTo>
                  <a:pt x="56" y="0"/>
                  <a:pt x="0" y="57"/>
                  <a:pt x="0" y="125"/>
                </a:cubicBezTo>
                <a:cubicBezTo>
                  <a:pt x="0" y="450"/>
                  <a:pt x="0" y="450"/>
                  <a:pt x="0" y="450"/>
                </a:cubicBezTo>
                <a:cubicBezTo>
                  <a:pt x="0" y="519"/>
                  <a:pt x="56" y="575"/>
                  <a:pt x="125" y="575"/>
                </a:cubicBezTo>
                <a:cubicBezTo>
                  <a:pt x="550" y="575"/>
                  <a:pt x="550" y="575"/>
                  <a:pt x="550" y="575"/>
                </a:cubicBezTo>
                <a:cubicBezTo>
                  <a:pt x="618" y="575"/>
                  <a:pt x="675" y="519"/>
                  <a:pt x="675" y="450"/>
                </a:cubicBezTo>
                <a:cubicBezTo>
                  <a:pt x="675" y="125"/>
                  <a:pt x="675" y="125"/>
                  <a:pt x="675" y="125"/>
                </a:cubicBezTo>
                <a:cubicBezTo>
                  <a:pt x="675" y="57"/>
                  <a:pt x="618" y="0"/>
                  <a:pt x="550" y="0"/>
                </a:cubicBezTo>
                <a:close/>
                <a:moveTo>
                  <a:pt x="125" y="50"/>
                </a:moveTo>
                <a:cubicBezTo>
                  <a:pt x="550" y="50"/>
                  <a:pt x="550" y="50"/>
                  <a:pt x="550" y="50"/>
                </a:cubicBezTo>
                <a:cubicBezTo>
                  <a:pt x="577" y="50"/>
                  <a:pt x="601" y="65"/>
                  <a:pt x="613" y="87"/>
                </a:cubicBezTo>
                <a:cubicBezTo>
                  <a:pt x="368" y="285"/>
                  <a:pt x="368" y="285"/>
                  <a:pt x="368" y="285"/>
                </a:cubicBezTo>
                <a:cubicBezTo>
                  <a:pt x="350" y="300"/>
                  <a:pt x="323" y="300"/>
                  <a:pt x="306" y="285"/>
                </a:cubicBezTo>
                <a:cubicBezTo>
                  <a:pt x="61" y="87"/>
                  <a:pt x="61" y="87"/>
                  <a:pt x="61" y="87"/>
                </a:cubicBezTo>
                <a:cubicBezTo>
                  <a:pt x="73" y="65"/>
                  <a:pt x="97" y="50"/>
                  <a:pt x="125" y="50"/>
                </a:cubicBezTo>
                <a:close/>
                <a:moveTo>
                  <a:pt x="550" y="525"/>
                </a:moveTo>
                <a:cubicBezTo>
                  <a:pt x="125" y="525"/>
                  <a:pt x="125" y="525"/>
                  <a:pt x="125" y="525"/>
                </a:cubicBezTo>
                <a:cubicBezTo>
                  <a:pt x="83" y="525"/>
                  <a:pt x="50" y="492"/>
                  <a:pt x="50" y="450"/>
                </a:cubicBezTo>
                <a:cubicBezTo>
                  <a:pt x="50" y="143"/>
                  <a:pt x="50" y="143"/>
                  <a:pt x="50" y="143"/>
                </a:cubicBezTo>
                <a:cubicBezTo>
                  <a:pt x="275" y="325"/>
                  <a:pt x="275" y="325"/>
                  <a:pt x="275" y="325"/>
                </a:cubicBezTo>
                <a:cubicBezTo>
                  <a:pt x="293" y="340"/>
                  <a:pt x="315" y="348"/>
                  <a:pt x="337" y="348"/>
                </a:cubicBezTo>
                <a:cubicBezTo>
                  <a:pt x="360" y="348"/>
                  <a:pt x="382" y="340"/>
                  <a:pt x="400" y="325"/>
                </a:cubicBezTo>
                <a:cubicBezTo>
                  <a:pt x="625" y="143"/>
                  <a:pt x="625" y="143"/>
                  <a:pt x="625" y="143"/>
                </a:cubicBezTo>
                <a:cubicBezTo>
                  <a:pt x="625" y="450"/>
                  <a:pt x="625" y="450"/>
                  <a:pt x="625" y="450"/>
                </a:cubicBezTo>
                <a:cubicBezTo>
                  <a:pt x="625" y="492"/>
                  <a:pt x="591" y="525"/>
                  <a:pt x="550" y="525"/>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汉仪旗黑-45S" panose="00020600040101010101" pitchFamily="18" charset="-122"/>
              <a:sym typeface="汉仪旗黑-45S" panose="00020600040101010101" pitchFamily="18" charset="-122"/>
            </a:endParaRPr>
          </a:p>
        </p:txBody>
      </p:sp>
      <p:grpSp>
        <p:nvGrpSpPr>
          <p:cNvPr id="42" name="组合 41"/>
          <p:cNvGrpSpPr/>
          <p:nvPr/>
        </p:nvGrpSpPr>
        <p:grpSpPr>
          <a:xfrm>
            <a:off x="5151299" y="3461230"/>
            <a:ext cx="261325" cy="263061"/>
            <a:chOff x="5279866" y="3610406"/>
            <a:chExt cx="261825" cy="271974"/>
          </a:xfrm>
          <a:solidFill>
            <a:schemeClr val="bg1"/>
          </a:solidFill>
        </p:grpSpPr>
        <p:sp>
          <p:nvSpPr>
            <p:cNvPr id="43" name="Freeform 5"/>
            <p:cNvSpPr>
              <a:spLocks noEditPoints="1"/>
            </p:cNvSpPr>
            <p:nvPr/>
          </p:nvSpPr>
          <p:spPr bwMode="auto">
            <a:xfrm>
              <a:off x="5279866" y="3610406"/>
              <a:ext cx="261825" cy="271974"/>
            </a:xfrm>
            <a:custGeom>
              <a:avLst/>
              <a:gdLst>
                <a:gd name="T0" fmla="*/ 500 w 650"/>
                <a:gd name="T1" fmla="*/ 250 h 675"/>
                <a:gd name="T2" fmla="*/ 488 w 650"/>
                <a:gd name="T3" fmla="*/ 250 h 675"/>
                <a:gd name="T4" fmla="*/ 488 w 650"/>
                <a:gd name="T5" fmla="*/ 150 h 675"/>
                <a:gd name="T6" fmla="*/ 338 w 650"/>
                <a:gd name="T7" fmla="*/ 0 h 675"/>
                <a:gd name="T8" fmla="*/ 313 w 650"/>
                <a:gd name="T9" fmla="*/ 0 h 675"/>
                <a:gd name="T10" fmla="*/ 163 w 650"/>
                <a:gd name="T11" fmla="*/ 150 h 675"/>
                <a:gd name="T12" fmla="*/ 188 w 650"/>
                <a:gd name="T13" fmla="*/ 175 h 675"/>
                <a:gd name="T14" fmla="*/ 213 w 650"/>
                <a:gd name="T15" fmla="*/ 150 h 675"/>
                <a:gd name="T16" fmla="*/ 313 w 650"/>
                <a:gd name="T17" fmla="*/ 50 h 675"/>
                <a:gd name="T18" fmla="*/ 338 w 650"/>
                <a:gd name="T19" fmla="*/ 50 h 675"/>
                <a:gd name="T20" fmla="*/ 438 w 650"/>
                <a:gd name="T21" fmla="*/ 150 h 675"/>
                <a:gd name="T22" fmla="*/ 438 w 650"/>
                <a:gd name="T23" fmla="*/ 250 h 675"/>
                <a:gd name="T24" fmla="*/ 150 w 650"/>
                <a:gd name="T25" fmla="*/ 250 h 675"/>
                <a:gd name="T26" fmla="*/ 0 w 650"/>
                <a:gd name="T27" fmla="*/ 400 h 675"/>
                <a:gd name="T28" fmla="*/ 0 w 650"/>
                <a:gd name="T29" fmla="*/ 525 h 675"/>
                <a:gd name="T30" fmla="*/ 150 w 650"/>
                <a:gd name="T31" fmla="*/ 675 h 675"/>
                <a:gd name="T32" fmla="*/ 500 w 650"/>
                <a:gd name="T33" fmla="*/ 675 h 675"/>
                <a:gd name="T34" fmla="*/ 650 w 650"/>
                <a:gd name="T35" fmla="*/ 525 h 675"/>
                <a:gd name="T36" fmla="*/ 650 w 650"/>
                <a:gd name="T37" fmla="*/ 400 h 675"/>
                <a:gd name="T38" fmla="*/ 500 w 650"/>
                <a:gd name="T39" fmla="*/ 250 h 675"/>
                <a:gd name="T40" fmla="*/ 600 w 650"/>
                <a:gd name="T41" fmla="*/ 525 h 675"/>
                <a:gd name="T42" fmla="*/ 500 w 650"/>
                <a:gd name="T43" fmla="*/ 625 h 675"/>
                <a:gd name="T44" fmla="*/ 150 w 650"/>
                <a:gd name="T45" fmla="*/ 625 h 675"/>
                <a:gd name="T46" fmla="*/ 50 w 650"/>
                <a:gd name="T47" fmla="*/ 525 h 675"/>
                <a:gd name="T48" fmla="*/ 50 w 650"/>
                <a:gd name="T49" fmla="*/ 400 h 675"/>
                <a:gd name="T50" fmla="*/ 150 w 650"/>
                <a:gd name="T51" fmla="*/ 300 h 675"/>
                <a:gd name="T52" fmla="*/ 500 w 650"/>
                <a:gd name="T53" fmla="*/ 300 h 675"/>
                <a:gd name="T54" fmla="*/ 600 w 650"/>
                <a:gd name="T55" fmla="*/ 400 h 675"/>
                <a:gd name="T56" fmla="*/ 600 w 650"/>
                <a:gd name="T57" fmla="*/ 525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0" h="675">
                  <a:moveTo>
                    <a:pt x="500" y="250"/>
                  </a:moveTo>
                  <a:cubicBezTo>
                    <a:pt x="488" y="250"/>
                    <a:pt x="488" y="250"/>
                    <a:pt x="488" y="250"/>
                  </a:cubicBezTo>
                  <a:cubicBezTo>
                    <a:pt x="488" y="150"/>
                    <a:pt x="488" y="150"/>
                    <a:pt x="488" y="150"/>
                  </a:cubicBezTo>
                  <a:cubicBezTo>
                    <a:pt x="488" y="68"/>
                    <a:pt x="420" y="0"/>
                    <a:pt x="338" y="0"/>
                  </a:cubicBezTo>
                  <a:cubicBezTo>
                    <a:pt x="313" y="0"/>
                    <a:pt x="313" y="0"/>
                    <a:pt x="313" y="0"/>
                  </a:cubicBezTo>
                  <a:cubicBezTo>
                    <a:pt x="230" y="0"/>
                    <a:pt x="163" y="68"/>
                    <a:pt x="163" y="150"/>
                  </a:cubicBezTo>
                  <a:cubicBezTo>
                    <a:pt x="163" y="164"/>
                    <a:pt x="174" y="175"/>
                    <a:pt x="188" y="175"/>
                  </a:cubicBezTo>
                  <a:cubicBezTo>
                    <a:pt x="201" y="175"/>
                    <a:pt x="213" y="164"/>
                    <a:pt x="213" y="150"/>
                  </a:cubicBezTo>
                  <a:cubicBezTo>
                    <a:pt x="213" y="95"/>
                    <a:pt x="258" y="50"/>
                    <a:pt x="313" y="50"/>
                  </a:cubicBezTo>
                  <a:cubicBezTo>
                    <a:pt x="338" y="50"/>
                    <a:pt x="338" y="50"/>
                    <a:pt x="338" y="50"/>
                  </a:cubicBezTo>
                  <a:cubicBezTo>
                    <a:pt x="393" y="50"/>
                    <a:pt x="438" y="95"/>
                    <a:pt x="438" y="150"/>
                  </a:cubicBezTo>
                  <a:cubicBezTo>
                    <a:pt x="438" y="250"/>
                    <a:pt x="438" y="250"/>
                    <a:pt x="438" y="250"/>
                  </a:cubicBezTo>
                  <a:cubicBezTo>
                    <a:pt x="150" y="250"/>
                    <a:pt x="150" y="250"/>
                    <a:pt x="150" y="250"/>
                  </a:cubicBezTo>
                  <a:cubicBezTo>
                    <a:pt x="68" y="250"/>
                    <a:pt x="0" y="318"/>
                    <a:pt x="0" y="400"/>
                  </a:cubicBezTo>
                  <a:cubicBezTo>
                    <a:pt x="0" y="525"/>
                    <a:pt x="0" y="525"/>
                    <a:pt x="0" y="525"/>
                  </a:cubicBezTo>
                  <a:cubicBezTo>
                    <a:pt x="0" y="608"/>
                    <a:pt x="68" y="675"/>
                    <a:pt x="150" y="675"/>
                  </a:cubicBezTo>
                  <a:cubicBezTo>
                    <a:pt x="500" y="675"/>
                    <a:pt x="500" y="675"/>
                    <a:pt x="500" y="675"/>
                  </a:cubicBezTo>
                  <a:cubicBezTo>
                    <a:pt x="583" y="675"/>
                    <a:pt x="650" y="608"/>
                    <a:pt x="650" y="525"/>
                  </a:cubicBezTo>
                  <a:cubicBezTo>
                    <a:pt x="650" y="400"/>
                    <a:pt x="650" y="400"/>
                    <a:pt x="650" y="400"/>
                  </a:cubicBezTo>
                  <a:cubicBezTo>
                    <a:pt x="650" y="318"/>
                    <a:pt x="583" y="250"/>
                    <a:pt x="500" y="250"/>
                  </a:cubicBezTo>
                  <a:close/>
                  <a:moveTo>
                    <a:pt x="600" y="525"/>
                  </a:moveTo>
                  <a:cubicBezTo>
                    <a:pt x="600" y="581"/>
                    <a:pt x="555" y="625"/>
                    <a:pt x="500" y="625"/>
                  </a:cubicBezTo>
                  <a:cubicBezTo>
                    <a:pt x="150" y="625"/>
                    <a:pt x="150" y="625"/>
                    <a:pt x="150" y="625"/>
                  </a:cubicBezTo>
                  <a:cubicBezTo>
                    <a:pt x="95" y="625"/>
                    <a:pt x="50" y="581"/>
                    <a:pt x="50" y="525"/>
                  </a:cubicBezTo>
                  <a:cubicBezTo>
                    <a:pt x="50" y="400"/>
                    <a:pt x="50" y="400"/>
                    <a:pt x="50" y="400"/>
                  </a:cubicBezTo>
                  <a:cubicBezTo>
                    <a:pt x="50" y="345"/>
                    <a:pt x="95" y="300"/>
                    <a:pt x="150" y="300"/>
                  </a:cubicBezTo>
                  <a:cubicBezTo>
                    <a:pt x="500" y="300"/>
                    <a:pt x="500" y="300"/>
                    <a:pt x="500" y="300"/>
                  </a:cubicBezTo>
                  <a:cubicBezTo>
                    <a:pt x="555" y="300"/>
                    <a:pt x="600" y="345"/>
                    <a:pt x="600" y="400"/>
                  </a:cubicBezTo>
                  <a:lnTo>
                    <a:pt x="600" y="5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旗黑-45S" panose="00020600040101010101" pitchFamily="18" charset="-122"/>
                <a:sym typeface="汉仪旗黑-45S" panose="00020600040101010101" pitchFamily="18" charset="-122"/>
              </a:endParaRPr>
            </a:p>
          </p:txBody>
        </p:sp>
        <p:sp>
          <p:nvSpPr>
            <p:cNvPr id="44" name="Freeform 6"/>
            <p:cNvSpPr/>
            <p:nvPr/>
          </p:nvSpPr>
          <p:spPr bwMode="auto">
            <a:xfrm>
              <a:off x="5390651" y="3761446"/>
              <a:ext cx="40255" cy="70531"/>
            </a:xfrm>
            <a:custGeom>
              <a:avLst/>
              <a:gdLst>
                <a:gd name="T0" fmla="*/ 50 w 100"/>
                <a:gd name="T1" fmla="*/ 0 h 175"/>
                <a:gd name="T2" fmla="*/ 0 w 100"/>
                <a:gd name="T3" fmla="*/ 50 h 175"/>
                <a:gd name="T4" fmla="*/ 25 w 100"/>
                <a:gd name="T5" fmla="*/ 94 h 175"/>
                <a:gd name="T6" fmla="*/ 25 w 100"/>
                <a:gd name="T7" fmla="*/ 150 h 175"/>
                <a:gd name="T8" fmla="*/ 50 w 100"/>
                <a:gd name="T9" fmla="*/ 175 h 175"/>
                <a:gd name="T10" fmla="*/ 75 w 100"/>
                <a:gd name="T11" fmla="*/ 150 h 175"/>
                <a:gd name="T12" fmla="*/ 75 w 100"/>
                <a:gd name="T13" fmla="*/ 94 h 175"/>
                <a:gd name="T14" fmla="*/ 100 w 100"/>
                <a:gd name="T15" fmla="*/ 50 h 175"/>
                <a:gd name="T16" fmla="*/ 50 w 100"/>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75">
                  <a:moveTo>
                    <a:pt x="50" y="0"/>
                  </a:moveTo>
                  <a:cubicBezTo>
                    <a:pt x="23" y="0"/>
                    <a:pt x="0" y="23"/>
                    <a:pt x="0" y="50"/>
                  </a:cubicBezTo>
                  <a:cubicBezTo>
                    <a:pt x="0" y="69"/>
                    <a:pt x="10" y="85"/>
                    <a:pt x="25" y="94"/>
                  </a:cubicBezTo>
                  <a:cubicBezTo>
                    <a:pt x="25" y="150"/>
                    <a:pt x="25" y="150"/>
                    <a:pt x="25" y="150"/>
                  </a:cubicBezTo>
                  <a:cubicBezTo>
                    <a:pt x="25" y="164"/>
                    <a:pt x="36" y="175"/>
                    <a:pt x="50" y="175"/>
                  </a:cubicBezTo>
                  <a:cubicBezTo>
                    <a:pt x="64" y="175"/>
                    <a:pt x="75" y="164"/>
                    <a:pt x="75" y="150"/>
                  </a:cubicBezTo>
                  <a:cubicBezTo>
                    <a:pt x="75" y="94"/>
                    <a:pt x="75" y="94"/>
                    <a:pt x="75" y="94"/>
                  </a:cubicBezTo>
                  <a:cubicBezTo>
                    <a:pt x="90" y="85"/>
                    <a:pt x="100" y="69"/>
                    <a:pt x="100" y="50"/>
                  </a:cubicBezTo>
                  <a:cubicBezTo>
                    <a:pt x="100" y="23"/>
                    <a:pt x="7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旗黑-45S" panose="00020600040101010101" pitchFamily="18" charset="-122"/>
                <a:sym typeface="汉仪旗黑-45S" panose="00020600040101010101" pitchFamily="18" charset="-122"/>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占位符 8"/>
          <p:cNvPicPr>
            <a:picLocks noGrp="1" noChangeAspect="1"/>
          </p:cNvPicPr>
          <p:nvPr>
            <p:ph type="pic" sz="quarter" idx="10"/>
          </p:nvPr>
        </p:nvPicPr>
        <p:blipFill rotWithShape="1">
          <a:blip r:embed="rId1">
            <a:extLst>
              <a:ext uri="{28A0092B-C50C-407E-A947-70E740481C1C}">
                <a14:useLocalDpi xmlns:a14="http://schemas.microsoft.com/office/drawing/2010/main" val="0"/>
              </a:ext>
            </a:extLst>
          </a:blip>
          <a:srcRect t="17270" b="17270"/>
          <a:stretch>
            <a:fillRect/>
          </a:stretch>
        </p:blipFill>
        <p:spPr/>
      </p:pic>
      <p:sp>
        <p:nvSpPr>
          <p:cNvPr id="12" name="矩形 11"/>
          <p:cNvSpPr/>
          <p:nvPr/>
        </p:nvSpPr>
        <p:spPr>
          <a:xfrm>
            <a:off x="601047" y="227931"/>
            <a:ext cx="1407160" cy="460375"/>
          </a:xfrm>
          <a:prstGeom prst="rect">
            <a:avLst/>
          </a:prstGeom>
        </p:spPr>
        <p:txBody>
          <a:bodyPr wrap="none">
            <a:spAutoFit/>
          </a:bodyPr>
          <a:lstStyle/>
          <a:p>
            <a:pPr defTabSz="685800"/>
            <a:r>
              <a:rPr lang="zh-CN" altLang="en-US" sz="2400" b="1" kern="0">
                <a:solidFill>
                  <a:srgbClr val="31809F"/>
                </a:solidFill>
                <a:latin typeface="汉仪旗黑-45S" panose="00020600040101010101" pitchFamily="18" charset="-122"/>
                <a:ea typeface="汉仪雅酷黑 65W"/>
                <a:sym typeface="汉仪旗黑-45S" panose="00020600040101010101" pitchFamily="18" charset="-122"/>
              </a:rPr>
              <a:t>评价指标</a:t>
            </a:r>
            <a:endParaRPr lang="zh-CN" altLang="en-US" sz="2400" b="1" kern="0">
              <a:solidFill>
                <a:srgbClr val="31809F"/>
              </a:solidFill>
              <a:latin typeface="汉仪旗黑-45S" panose="00020600040101010101" pitchFamily="18" charset="-122"/>
              <a:ea typeface="汉仪雅酷黑 65W"/>
              <a:sym typeface="汉仪旗黑-45S" panose="00020600040101010101" pitchFamily="18" charset="-122"/>
            </a:endParaRPr>
          </a:p>
        </p:txBody>
      </p:sp>
      <p:sp>
        <p:nvSpPr>
          <p:cNvPr id="14" name="文本框 13"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761662" y="3263529"/>
            <a:ext cx="2637790" cy="337185"/>
          </a:xfrm>
          <a:prstGeom prst="rect">
            <a:avLst/>
          </a:prstGeom>
          <a:noFill/>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srgbClr val="31809F"/>
                </a:solidFill>
                <a:effectLst/>
                <a:uLnTx/>
                <a:uFillTx/>
                <a:latin typeface="汉仪旗黑-45S" panose="00020600040101010101" pitchFamily="18" charset="-122"/>
                <a:ea typeface="+mj-ea"/>
                <a:cs typeface="+mn-cs"/>
                <a:sym typeface="汉仪旗黑-45S" panose="00020600040101010101" pitchFamily="18" charset="-122"/>
              </a:rPr>
              <a:t>科技人员指标（满分</a:t>
            </a:r>
            <a:r>
              <a:rPr kumimoji="0" lang="en-US" altLang="zh-CN" sz="1600" b="1" i="0" u="none" strike="noStrike" kern="1200" cap="none" spc="0" normalizeH="0" baseline="0" noProof="0">
                <a:ln>
                  <a:noFill/>
                </a:ln>
                <a:solidFill>
                  <a:srgbClr val="31809F"/>
                </a:solidFill>
                <a:effectLst/>
                <a:uLnTx/>
                <a:uFillTx/>
                <a:latin typeface="汉仪旗黑-45S" panose="00020600040101010101" pitchFamily="18" charset="-122"/>
                <a:ea typeface="+mj-ea"/>
                <a:cs typeface="+mn-cs"/>
                <a:sym typeface="汉仪旗黑-45S" panose="00020600040101010101" pitchFamily="18" charset="-122"/>
              </a:rPr>
              <a:t>20</a:t>
            </a:r>
            <a:r>
              <a:rPr kumimoji="0" lang="zh-CN" altLang="en-US" sz="1600" b="1" i="0" u="none" strike="noStrike" kern="1200" cap="none" spc="0" normalizeH="0" baseline="0" noProof="0">
                <a:ln>
                  <a:noFill/>
                </a:ln>
                <a:solidFill>
                  <a:srgbClr val="31809F"/>
                </a:solidFill>
                <a:effectLst/>
                <a:uLnTx/>
                <a:uFillTx/>
                <a:latin typeface="汉仪旗黑-45S" panose="00020600040101010101" pitchFamily="18" charset="-122"/>
                <a:ea typeface="+mj-ea"/>
                <a:cs typeface="+mn-cs"/>
                <a:sym typeface="汉仪旗黑-45S" panose="00020600040101010101" pitchFamily="18" charset="-122"/>
              </a:rPr>
              <a:t>分）</a:t>
            </a:r>
            <a:endParaRPr kumimoji="0" lang="zh-CN" altLang="en-US" sz="1600" b="1" i="0" u="none" strike="noStrike" kern="1200" cap="none" spc="0" normalizeH="0" baseline="0" noProof="0">
              <a:ln>
                <a:noFill/>
              </a:ln>
              <a:solidFill>
                <a:srgbClr val="31809F"/>
              </a:solidFill>
              <a:effectLst/>
              <a:uLnTx/>
              <a:uFillTx/>
              <a:latin typeface="汉仪旗黑-45S" panose="00020600040101010101" pitchFamily="18" charset="-122"/>
              <a:ea typeface="+mj-ea"/>
              <a:cs typeface="+mn-cs"/>
              <a:sym typeface="汉仪旗黑-45S" panose="00020600040101010101" pitchFamily="18" charset="-122"/>
            </a:endParaRPr>
          </a:p>
        </p:txBody>
      </p:sp>
      <p:sp>
        <p:nvSpPr>
          <p:cNvPr id="15" name="矩形 14"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761663" y="3544485"/>
            <a:ext cx="2310492" cy="1545590"/>
          </a:xfrm>
          <a:prstGeom prst="rect">
            <a:avLst/>
          </a:prstGeom>
        </p:spPr>
        <p:txBody>
          <a:bodyPr wrap="square">
            <a:spAutoFit/>
          </a:bodyPr>
          <a:lstStyle/>
          <a:p>
            <a:pPr marL="0" marR="0" lvl="0" indent="0" defTabSz="685800" rtl="0" eaLnBrk="1" fontAlgn="base" latinLnBrk="0" hangingPunct="1">
              <a:lnSpc>
                <a:spcPct val="150000"/>
              </a:lnSpc>
              <a:spcBef>
                <a:spcPct val="0"/>
              </a:spcBef>
              <a:spcAft>
                <a:spcPct val="0"/>
              </a:spcAft>
              <a:buClrTx/>
              <a:buSzTx/>
              <a:buFontTx/>
              <a:buNone/>
              <a:defRPr/>
            </a:pPr>
            <a:r>
              <a:rPr kumimoji="0" lang="zh-CN" altLang="en-US" sz="105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是指企业直接从事研发和相关技术创新活动，以及专门从事上述活动管理和提供直接服务的人员，包括在职、兼职和临时聘用人员。兼职、临时聘用人员全年需在企业累计工作</a:t>
            </a:r>
            <a:r>
              <a:rPr kumimoji="0" lang="en-US" altLang="zh-CN" sz="1050" b="0"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6</a:t>
            </a:r>
            <a:r>
              <a:rPr kumimoji="0" lang="zh-CN" altLang="en-US" sz="1050" b="0"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个月以上</a:t>
            </a:r>
            <a:r>
              <a:rPr kumimoji="0" lang="zh-CN" altLang="en-US" sz="105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a:t>
            </a:r>
            <a:r>
              <a:rPr kumimoji="0" lang="en-US" altLang="zh-CN" sz="105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 </a:t>
            </a:r>
            <a:endParaRPr kumimoji="0" lang="en-US" altLang="zh-CN" sz="105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p:txBody>
      </p:sp>
      <p:sp>
        <p:nvSpPr>
          <p:cNvPr id="16" name="椭圆 15"/>
          <p:cNvSpPr/>
          <p:nvPr/>
        </p:nvSpPr>
        <p:spPr>
          <a:xfrm>
            <a:off x="328197" y="3319409"/>
            <a:ext cx="365442" cy="365442"/>
          </a:xfrm>
          <a:prstGeom prst="ellipse">
            <a:avLst/>
          </a:prstGeom>
          <a:solidFill>
            <a:srgbClr val="77BA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旗黑-45S" panose="00020600040101010101" pitchFamily="18" charset="-122"/>
              <a:sym typeface="汉仪旗黑-45S" panose="00020600040101010101" pitchFamily="18" charset="-122"/>
            </a:endParaRPr>
          </a:p>
        </p:txBody>
      </p:sp>
      <p:sp>
        <p:nvSpPr>
          <p:cNvPr id="17" name="文本框 16"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3735973" y="3263529"/>
            <a:ext cx="2637790" cy="337185"/>
          </a:xfrm>
          <a:prstGeom prst="rect">
            <a:avLst/>
          </a:prstGeom>
          <a:noFill/>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srgbClr val="31809F"/>
                </a:solidFill>
                <a:effectLst/>
                <a:uLnTx/>
                <a:uFillTx/>
                <a:latin typeface="汉仪旗黑-45S" panose="00020600040101010101" pitchFamily="18" charset="-122"/>
                <a:ea typeface="+mj-ea"/>
                <a:cs typeface="+mn-cs"/>
                <a:sym typeface="汉仪旗黑-45S" panose="00020600040101010101" pitchFamily="18" charset="-122"/>
              </a:rPr>
              <a:t>科技成果指标（满分</a:t>
            </a:r>
            <a:r>
              <a:rPr kumimoji="0" lang="en-US" altLang="zh-CN" sz="1600" b="1" i="0" u="none" strike="noStrike" kern="1200" cap="none" spc="0" normalizeH="0" baseline="0" noProof="0">
                <a:ln>
                  <a:noFill/>
                </a:ln>
                <a:solidFill>
                  <a:srgbClr val="31809F"/>
                </a:solidFill>
                <a:effectLst/>
                <a:uLnTx/>
                <a:uFillTx/>
                <a:latin typeface="汉仪旗黑-45S" panose="00020600040101010101" pitchFamily="18" charset="-122"/>
                <a:ea typeface="+mj-ea"/>
                <a:cs typeface="+mn-cs"/>
                <a:sym typeface="汉仪旗黑-45S" panose="00020600040101010101" pitchFamily="18" charset="-122"/>
              </a:rPr>
              <a:t>30</a:t>
            </a:r>
            <a:r>
              <a:rPr kumimoji="0" lang="zh-CN" altLang="en-US" sz="1600" b="1" i="0" u="none" strike="noStrike" kern="1200" cap="none" spc="0" normalizeH="0" baseline="0" noProof="0">
                <a:ln>
                  <a:noFill/>
                </a:ln>
                <a:solidFill>
                  <a:srgbClr val="31809F"/>
                </a:solidFill>
                <a:effectLst/>
                <a:uLnTx/>
                <a:uFillTx/>
                <a:latin typeface="汉仪旗黑-45S" panose="00020600040101010101" pitchFamily="18" charset="-122"/>
                <a:ea typeface="+mj-ea"/>
                <a:cs typeface="+mn-cs"/>
                <a:sym typeface="汉仪旗黑-45S" panose="00020600040101010101" pitchFamily="18" charset="-122"/>
              </a:rPr>
              <a:t>分）</a:t>
            </a:r>
            <a:endParaRPr kumimoji="0" lang="zh-CN" altLang="en-US" sz="1600" b="1" i="0" u="none" strike="noStrike" kern="1200" cap="none" spc="0" normalizeH="0" baseline="0" noProof="0">
              <a:ln>
                <a:noFill/>
              </a:ln>
              <a:solidFill>
                <a:srgbClr val="31809F"/>
              </a:solidFill>
              <a:effectLst/>
              <a:uLnTx/>
              <a:uFillTx/>
              <a:latin typeface="汉仪旗黑-45S" panose="00020600040101010101" pitchFamily="18" charset="-122"/>
              <a:ea typeface="+mj-ea"/>
              <a:cs typeface="+mn-cs"/>
              <a:sym typeface="汉仪旗黑-45S" panose="00020600040101010101" pitchFamily="18" charset="-122"/>
            </a:endParaRPr>
          </a:p>
        </p:txBody>
      </p:sp>
      <p:sp>
        <p:nvSpPr>
          <p:cNvPr id="18" name="矩形 17"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3735974" y="3544485"/>
            <a:ext cx="2310492" cy="1545590"/>
          </a:xfrm>
          <a:prstGeom prst="rect">
            <a:avLst/>
          </a:prstGeom>
        </p:spPr>
        <p:txBody>
          <a:bodyPr wrap="square">
            <a:spAutoFit/>
          </a:bodyPr>
          <a:lstStyle/>
          <a:p>
            <a:pPr marL="0" marR="0" lvl="0" indent="0" defTabSz="685800" rtl="0" eaLnBrk="1" fontAlgn="base" latinLnBrk="0" hangingPunct="1">
              <a:lnSpc>
                <a:spcPct val="150000"/>
              </a:lnSpc>
              <a:spcBef>
                <a:spcPct val="0"/>
              </a:spcBef>
              <a:spcAft>
                <a:spcPct val="0"/>
              </a:spcAft>
              <a:buClrTx/>
              <a:buSzTx/>
              <a:buFontTx/>
              <a:buNone/>
              <a:defRPr/>
            </a:pPr>
            <a:r>
              <a:rPr kumimoji="0" lang="en-US" altLang="zh-CN" sz="105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I</a:t>
            </a:r>
            <a:r>
              <a:rPr kumimoji="0" lang="zh-CN" altLang="en-US" sz="105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类知识产权：发明专利、植物新品种、国家级农作物品种、国家新药、国家一级中药保护品种、集成电路布图设计专有权；</a:t>
            </a:r>
            <a:endParaRPr kumimoji="0" lang="zh-CN" altLang="en-US" sz="105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buFontTx/>
              <a:buNone/>
              <a:defRPr/>
            </a:pPr>
            <a:r>
              <a:rPr kumimoji="0" lang="en-US" altLang="zh-CN" sz="105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II</a:t>
            </a:r>
            <a:r>
              <a:rPr kumimoji="0" lang="zh-CN" altLang="en-US" sz="105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类知识产权：实用新型专利、外观设计专利、软件著作权。</a:t>
            </a:r>
            <a:r>
              <a:rPr kumimoji="0" lang="en-US" altLang="zh-CN" sz="105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 </a:t>
            </a:r>
            <a:endParaRPr kumimoji="0" lang="en-US" altLang="zh-CN" sz="105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p:txBody>
      </p:sp>
      <p:sp>
        <p:nvSpPr>
          <p:cNvPr id="19" name="椭圆 18"/>
          <p:cNvSpPr/>
          <p:nvPr/>
        </p:nvSpPr>
        <p:spPr>
          <a:xfrm>
            <a:off x="3302508" y="3319409"/>
            <a:ext cx="365442" cy="365442"/>
          </a:xfrm>
          <a:prstGeom prst="ellipse">
            <a:avLst/>
          </a:prstGeom>
          <a:solidFill>
            <a:srgbClr val="77BA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旗黑-45S" panose="00020600040101010101" pitchFamily="18" charset="-122"/>
              <a:sym typeface="汉仪旗黑-45S" panose="00020600040101010101" pitchFamily="18" charset="-122"/>
            </a:endParaRPr>
          </a:p>
        </p:txBody>
      </p:sp>
      <p:sp>
        <p:nvSpPr>
          <p:cNvPr id="20" name="文本框 19"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6710285" y="3263529"/>
            <a:ext cx="2637790" cy="337185"/>
          </a:xfrm>
          <a:prstGeom prst="rect">
            <a:avLst/>
          </a:prstGeom>
          <a:noFill/>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srgbClr val="31809F"/>
                </a:solidFill>
                <a:effectLst/>
                <a:uLnTx/>
                <a:uFillTx/>
                <a:latin typeface="汉仪旗黑-45S" panose="00020600040101010101" pitchFamily="18" charset="-122"/>
                <a:ea typeface="+mj-ea"/>
                <a:cs typeface="+mn-cs"/>
                <a:sym typeface="汉仪旗黑-45S" panose="00020600040101010101" pitchFamily="18" charset="-122"/>
              </a:rPr>
              <a:t>研发投入指标（满分</a:t>
            </a:r>
            <a:r>
              <a:rPr kumimoji="0" lang="en-US" altLang="zh-CN" sz="1600" b="1" i="0" u="none" strike="noStrike" kern="1200" cap="none" spc="0" normalizeH="0" baseline="0" noProof="0">
                <a:ln>
                  <a:noFill/>
                </a:ln>
                <a:solidFill>
                  <a:srgbClr val="31809F"/>
                </a:solidFill>
                <a:effectLst/>
                <a:uLnTx/>
                <a:uFillTx/>
                <a:latin typeface="汉仪旗黑-45S" panose="00020600040101010101" pitchFamily="18" charset="-122"/>
                <a:ea typeface="+mj-ea"/>
                <a:cs typeface="+mn-cs"/>
                <a:sym typeface="汉仪旗黑-45S" panose="00020600040101010101" pitchFamily="18" charset="-122"/>
              </a:rPr>
              <a:t>50</a:t>
            </a:r>
            <a:r>
              <a:rPr kumimoji="0" lang="zh-CN" altLang="en-US" sz="1600" b="1" i="0" u="none" strike="noStrike" kern="1200" cap="none" spc="0" normalizeH="0" baseline="0" noProof="0">
                <a:ln>
                  <a:noFill/>
                </a:ln>
                <a:solidFill>
                  <a:srgbClr val="31809F"/>
                </a:solidFill>
                <a:effectLst/>
                <a:uLnTx/>
                <a:uFillTx/>
                <a:latin typeface="汉仪旗黑-45S" panose="00020600040101010101" pitchFamily="18" charset="-122"/>
                <a:ea typeface="+mj-ea"/>
                <a:cs typeface="+mn-cs"/>
                <a:sym typeface="汉仪旗黑-45S" panose="00020600040101010101" pitchFamily="18" charset="-122"/>
              </a:rPr>
              <a:t>分）</a:t>
            </a:r>
            <a:endParaRPr kumimoji="0" lang="zh-CN" altLang="en-US" sz="1600" b="1" i="0" u="none" strike="noStrike" kern="1200" cap="none" spc="0" normalizeH="0" baseline="0" noProof="0">
              <a:ln>
                <a:noFill/>
              </a:ln>
              <a:solidFill>
                <a:srgbClr val="31809F"/>
              </a:solidFill>
              <a:effectLst/>
              <a:uLnTx/>
              <a:uFillTx/>
              <a:latin typeface="汉仪旗黑-45S" panose="00020600040101010101" pitchFamily="18" charset="-122"/>
              <a:ea typeface="+mj-ea"/>
              <a:cs typeface="+mn-cs"/>
              <a:sym typeface="汉仪旗黑-45S" panose="00020600040101010101" pitchFamily="18" charset="-122"/>
            </a:endParaRPr>
          </a:p>
        </p:txBody>
      </p:sp>
      <p:sp>
        <p:nvSpPr>
          <p:cNvPr id="21" name="矩形 20"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6710286" y="3544485"/>
            <a:ext cx="2310492" cy="1545590"/>
          </a:xfrm>
          <a:prstGeom prst="rect">
            <a:avLst/>
          </a:prstGeom>
        </p:spPr>
        <p:txBody>
          <a:bodyPr wrap="square">
            <a:spAutoFit/>
          </a:bodyPr>
          <a:lstStyle/>
          <a:p>
            <a:pPr marL="0" marR="0" lvl="0" indent="0" defTabSz="685800" rtl="0" eaLnBrk="1" fontAlgn="base" latinLnBrk="0" hangingPunct="1">
              <a:lnSpc>
                <a:spcPct val="150000"/>
              </a:lnSpc>
              <a:spcBef>
                <a:spcPct val="0"/>
              </a:spcBef>
              <a:spcAft>
                <a:spcPct val="0"/>
              </a:spcAft>
              <a:buClrTx/>
              <a:buSzTx/>
              <a:buFontTx/>
              <a:buNone/>
              <a:defRPr/>
            </a:pPr>
            <a:r>
              <a:rPr kumimoji="0" lang="zh-CN" altLang="en-US" sz="105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是指企业研发活动中发生的相关费用，具体按照财政部、国家税务总局、科技部《关于完善研究开发费用税前加计扣除政策的通知》</a:t>
            </a:r>
            <a:r>
              <a:rPr kumimoji="0" lang="zh-CN" altLang="en-US" sz="1050" b="0"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（财税[2015]119号）</a:t>
            </a:r>
            <a:r>
              <a:rPr kumimoji="0" lang="zh-CN" altLang="en-US" sz="105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rPr>
              <a:t>等文件明确的方式、范围进行归集。</a:t>
            </a:r>
            <a:endParaRPr kumimoji="0" lang="en-US" altLang="zh-CN" sz="105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B0604020202020204" pitchFamily="34" charset="0"/>
              <a:sym typeface="汉仪旗黑-45S" panose="00020600040101010101" pitchFamily="18" charset="-122"/>
            </a:endParaRPr>
          </a:p>
        </p:txBody>
      </p:sp>
      <p:sp>
        <p:nvSpPr>
          <p:cNvPr id="22" name="椭圆 21"/>
          <p:cNvSpPr/>
          <p:nvPr/>
        </p:nvSpPr>
        <p:spPr>
          <a:xfrm>
            <a:off x="6276820" y="3319409"/>
            <a:ext cx="365442" cy="365442"/>
          </a:xfrm>
          <a:prstGeom prst="ellipse">
            <a:avLst/>
          </a:prstGeom>
          <a:solidFill>
            <a:srgbClr val="77BA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旗黑-45S" panose="00020600040101010101" pitchFamily="18" charset="-122"/>
              <a:sym typeface="汉仪旗黑-45S" panose="00020600040101010101" pitchFamily="18" charset="-122"/>
            </a:endParaRPr>
          </a:p>
        </p:txBody>
      </p:sp>
      <p:sp>
        <p:nvSpPr>
          <p:cNvPr id="23" name="Freeform 5" descr="e7d195523061f1c09e9d68d7cf438b91ef959ecb14fc25d26BBA7F7DBC18E55DFF4014AF651F0BF2569D4B6C1DA7F1A4683A481403BD872FC687266AD13265C1DE7C373772FD8728ABDD69ADD03BFF5BE2862BC891DBB79E8C77DB9F81EA0053539D41D50664315879CF6697605FEBBB6C490CE8797437DDE478C096EDB5D7F628DC21DB53EEF33FBB758B9C20194E31"/>
          <p:cNvSpPr>
            <a:spLocks noEditPoints="1"/>
          </p:cNvSpPr>
          <p:nvPr/>
        </p:nvSpPr>
        <p:spPr bwMode="auto">
          <a:xfrm>
            <a:off x="3399358" y="3428891"/>
            <a:ext cx="171742" cy="146479"/>
          </a:xfrm>
          <a:custGeom>
            <a:avLst/>
            <a:gdLst>
              <a:gd name="T0" fmla="*/ 689 w 746"/>
              <a:gd name="T1" fmla="*/ 125 h 638"/>
              <a:gd name="T2" fmla="*/ 552 w 746"/>
              <a:gd name="T3" fmla="*/ 125 h 638"/>
              <a:gd name="T4" fmla="*/ 552 w 746"/>
              <a:gd name="T5" fmla="*/ 57 h 638"/>
              <a:gd name="T6" fmla="*/ 495 w 746"/>
              <a:gd name="T7" fmla="*/ 0 h 638"/>
              <a:gd name="T8" fmla="*/ 253 w 746"/>
              <a:gd name="T9" fmla="*/ 0 h 638"/>
              <a:gd name="T10" fmla="*/ 196 w 746"/>
              <a:gd name="T11" fmla="*/ 57 h 638"/>
              <a:gd name="T12" fmla="*/ 196 w 746"/>
              <a:gd name="T13" fmla="*/ 125 h 638"/>
              <a:gd name="T14" fmla="*/ 57 w 746"/>
              <a:gd name="T15" fmla="*/ 125 h 638"/>
              <a:gd name="T16" fmla="*/ 0 w 746"/>
              <a:gd name="T17" fmla="*/ 182 h 638"/>
              <a:gd name="T18" fmla="*/ 0 w 746"/>
              <a:gd name="T19" fmla="*/ 581 h 638"/>
              <a:gd name="T20" fmla="*/ 57 w 746"/>
              <a:gd name="T21" fmla="*/ 638 h 638"/>
              <a:gd name="T22" fmla="*/ 689 w 746"/>
              <a:gd name="T23" fmla="*/ 638 h 638"/>
              <a:gd name="T24" fmla="*/ 746 w 746"/>
              <a:gd name="T25" fmla="*/ 581 h 638"/>
              <a:gd name="T26" fmla="*/ 746 w 746"/>
              <a:gd name="T27" fmla="*/ 182 h 638"/>
              <a:gd name="T28" fmla="*/ 689 w 746"/>
              <a:gd name="T29" fmla="*/ 125 h 638"/>
              <a:gd name="T30" fmla="*/ 239 w 746"/>
              <a:gd name="T31" fmla="*/ 57 h 638"/>
              <a:gd name="T32" fmla="*/ 253 w 746"/>
              <a:gd name="T33" fmla="*/ 44 h 638"/>
              <a:gd name="T34" fmla="*/ 495 w 746"/>
              <a:gd name="T35" fmla="*/ 44 h 638"/>
              <a:gd name="T36" fmla="*/ 508 w 746"/>
              <a:gd name="T37" fmla="*/ 57 h 638"/>
              <a:gd name="T38" fmla="*/ 508 w 746"/>
              <a:gd name="T39" fmla="*/ 125 h 638"/>
              <a:gd name="T40" fmla="*/ 239 w 746"/>
              <a:gd name="T41" fmla="*/ 125 h 638"/>
              <a:gd name="T42" fmla="*/ 239 w 746"/>
              <a:gd name="T43" fmla="*/ 57 h 638"/>
              <a:gd name="T44" fmla="*/ 57 w 746"/>
              <a:gd name="T45" fmla="*/ 169 h 638"/>
              <a:gd name="T46" fmla="*/ 689 w 746"/>
              <a:gd name="T47" fmla="*/ 169 h 638"/>
              <a:gd name="T48" fmla="*/ 703 w 746"/>
              <a:gd name="T49" fmla="*/ 182 h 638"/>
              <a:gd name="T50" fmla="*/ 703 w 746"/>
              <a:gd name="T51" fmla="*/ 295 h 638"/>
              <a:gd name="T52" fmla="*/ 545 w 746"/>
              <a:gd name="T53" fmla="*/ 295 h 638"/>
              <a:gd name="T54" fmla="*/ 545 w 746"/>
              <a:gd name="T55" fmla="*/ 267 h 638"/>
              <a:gd name="T56" fmla="*/ 501 w 746"/>
              <a:gd name="T57" fmla="*/ 267 h 638"/>
              <a:gd name="T58" fmla="*/ 501 w 746"/>
              <a:gd name="T59" fmla="*/ 295 h 638"/>
              <a:gd name="T60" fmla="*/ 245 w 746"/>
              <a:gd name="T61" fmla="*/ 295 h 638"/>
              <a:gd name="T62" fmla="*/ 245 w 746"/>
              <a:gd name="T63" fmla="*/ 266 h 638"/>
              <a:gd name="T64" fmla="*/ 201 w 746"/>
              <a:gd name="T65" fmla="*/ 266 h 638"/>
              <a:gd name="T66" fmla="*/ 201 w 746"/>
              <a:gd name="T67" fmla="*/ 295 h 638"/>
              <a:gd name="T68" fmla="*/ 43 w 746"/>
              <a:gd name="T69" fmla="*/ 295 h 638"/>
              <a:gd name="T70" fmla="*/ 43 w 746"/>
              <a:gd name="T71" fmla="*/ 182 h 638"/>
              <a:gd name="T72" fmla="*/ 57 w 746"/>
              <a:gd name="T73" fmla="*/ 169 h 638"/>
              <a:gd name="T74" fmla="*/ 689 w 746"/>
              <a:gd name="T75" fmla="*/ 594 h 638"/>
              <a:gd name="T76" fmla="*/ 57 w 746"/>
              <a:gd name="T77" fmla="*/ 594 h 638"/>
              <a:gd name="T78" fmla="*/ 43 w 746"/>
              <a:gd name="T79" fmla="*/ 581 h 638"/>
              <a:gd name="T80" fmla="*/ 43 w 746"/>
              <a:gd name="T81" fmla="*/ 338 h 638"/>
              <a:gd name="T82" fmla="*/ 201 w 746"/>
              <a:gd name="T83" fmla="*/ 338 h 638"/>
              <a:gd name="T84" fmla="*/ 201 w 746"/>
              <a:gd name="T85" fmla="*/ 368 h 638"/>
              <a:gd name="T86" fmla="*/ 245 w 746"/>
              <a:gd name="T87" fmla="*/ 368 h 638"/>
              <a:gd name="T88" fmla="*/ 245 w 746"/>
              <a:gd name="T89" fmla="*/ 338 h 638"/>
              <a:gd name="T90" fmla="*/ 501 w 746"/>
              <a:gd name="T91" fmla="*/ 338 h 638"/>
              <a:gd name="T92" fmla="*/ 501 w 746"/>
              <a:gd name="T93" fmla="*/ 369 h 638"/>
              <a:gd name="T94" fmla="*/ 545 w 746"/>
              <a:gd name="T95" fmla="*/ 369 h 638"/>
              <a:gd name="T96" fmla="*/ 545 w 746"/>
              <a:gd name="T97" fmla="*/ 338 h 638"/>
              <a:gd name="T98" fmla="*/ 703 w 746"/>
              <a:gd name="T99" fmla="*/ 338 h 638"/>
              <a:gd name="T100" fmla="*/ 703 w 746"/>
              <a:gd name="T101" fmla="*/ 581 h 638"/>
              <a:gd name="T102" fmla="*/ 689 w 746"/>
              <a:gd name="T103" fmla="*/ 594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6" h="638">
                <a:moveTo>
                  <a:pt x="689" y="125"/>
                </a:moveTo>
                <a:cubicBezTo>
                  <a:pt x="552" y="125"/>
                  <a:pt x="552" y="125"/>
                  <a:pt x="552" y="125"/>
                </a:cubicBezTo>
                <a:cubicBezTo>
                  <a:pt x="552" y="57"/>
                  <a:pt x="552" y="57"/>
                  <a:pt x="552" y="57"/>
                </a:cubicBezTo>
                <a:cubicBezTo>
                  <a:pt x="552" y="26"/>
                  <a:pt x="526" y="0"/>
                  <a:pt x="495" y="0"/>
                </a:cubicBezTo>
                <a:cubicBezTo>
                  <a:pt x="253" y="0"/>
                  <a:pt x="253" y="0"/>
                  <a:pt x="253" y="0"/>
                </a:cubicBezTo>
                <a:cubicBezTo>
                  <a:pt x="221" y="0"/>
                  <a:pt x="196" y="26"/>
                  <a:pt x="196" y="57"/>
                </a:cubicBezTo>
                <a:cubicBezTo>
                  <a:pt x="196" y="125"/>
                  <a:pt x="196" y="125"/>
                  <a:pt x="196" y="125"/>
                </a:cubicBezTo>
                <a:cubicBezTo>
                  <a:pt x="57" y="125"/>
                  <a:pt x="57" y="125"/>
                  <a:pt x="57" y="125"/>
                </a:cubicBezTo>
                <a:cubicBezTo>
                  <a:pt x="25" y="125"/>
                  <a:pt x="0" y="151"/>
                  <a:pt x="0" y="182"/>
                </a:cubicBezTo>
                <a:cubicBezTo>
                  <a:pt x="0" y="581"/>
                  <a:pt x="0" y="581"/>
                  <a:pt x="0" y="581"/>
                </a:cubicBezTo>
                <a:cubicBezTo>
                  <a:pt x="0" y="612"/>
                  <a:pt x="25" y="638"/>
                  <a:pt x="57" y="638"/>
                </a:cubicBezTo>
                <a:cubicBezTo>
                  <a:pt x="689" y="638"/>
                  <a:pt x="689" y="638"/>
                  <a:pt x="689" y="638"/>
                </a:cubicBezTo>
                <a:cubicBezTo>
                  <a:pt x="721" y="638"/>
                  <a:pt x="746" y="612"/>
                  <a:pt x="746" y="581"/>
                </a:cubicBezTo>
                <a:cubicBezTo>
                  <a:pt x="746" y="182"/>
                  <a:pt x="746" y="182"/>
                  <a:pt x="746" y="182"/>
                </a:cubicBezTo>
                <a:cubicBezTo>
                  <a:pt x="746" y="151"/>
                  <a:pt x="721" y="125"/>
                  <a:pt x="689" y="125"/>
                </a:cubicBezTo>
                <a:close/>
                <a:moveTo>
                  <a:pt x="239" y="57"/>
                </a:moveTo>
                <a:cubicBezTo>
                  <a:pt x="239" y="50"/>
                  <a:pt x="245" y="44"/>
                  <a:pt x="253" y="44"/>
                </a:cubicBezTo>
                <a:cubicBezTo>
                  <a:pt x="495" y="44"/>
                  <a:pt x="495" y="44"/>
                  <a:pt x="495" y="44"/>
                </a:cubicBezTo>
                <a:cubicBezTo>
                  <a:pt x="502" y="44"/>
                  <a:pt x="508" y="50"/>
                  <a:pt x="508" y="57"/>
                </a:cubicBezTo>
                <a:cubicBezTo>
                  <a:pt x="508" y="125"/>
                  <a:pt x="508" y="125"/>
                  <a:pt x="508" y="125"/>
                </a:cubicBezTo>
                <a:cubicBezTo>
                  <a:pt x="239" y="125"/>
                  <a:pt x="239" y="125"/>
                  <a:pt x="239" y="125"/>
                </a:cubicBezTo>
                <a:lnTo>
                  <a:pt x="239" y="57"/>
                </a:lnTo>
                <a:close/>
                <a:moveTo>
                  <a:pt x="57" y="169"/>
                </a:moveTo>
                <a:cubicBezTo>
                  <a:pt x="689" y="169"/>
                  <a:pt x="689" y="169"/>
                  <a:pt x="689" y="169"/>
                </a:cubicBezTo>
                <a:cubicBezTo>
                  <a:pt x="697" y="169"/>
                  <a:pt x="703" y="175"/>
                  <a:pt x="703" y="182"/>
                </a:cubicBezTo>
                <a:cubicBezTo>
                  <a:pt x="703" y="295"/>
                  <a:pt x="703" y="295"/>
                  <a:pt x="703" y="295"/>
                </a:cubicBezTo>
                <a:cubicBezTo>
                  <a:pt x="545" y="295"/>
                  <a:pt x="545" y="295"/>
                  <a:pt x="545" y="295"/>
                </a:cubicBezTo>
                <a:cubicBezTo>
                  <a:pt x="545" y="267"/>
                  <a:pt x="545" y="267"/>
                  <a:pt x="545" y="267"/>
                </a:cubicBezTo>
                <a:cubicBezTo>
                  <a:pt x="501" y="267"/>
                  <a:pt x="501" y="267"/>
                  <a:pt x="501" y="267"/>
                </a:cubicBezTo>
                <a:cubicBezTo>
                  <a:pt x="501" y="295"/>
                  <a:pt x="501" y="295"/>
                  <a:pt x="501" y="295"/>
                </a:cubicBezTo>
                <a:cubicBezTo>
                  <a:pt x="245" y="295"/>
                  <a:pt x="245" y="295"/>
                  <a:pt x="245" y="295"/>
                </a:cubicBezTo>
                <a:cubicBezTo>
                  <a:pt x="245" y="266"/>
                  <a:pt x="245" y="266"/>
                  <a:pt x="245" y="266"/>
                </a:cubicBezTo>
                <a:cubicBezTo>
                  <a:pt x="201" y="266"/>
                  <a:pt x="201" y="266"/>
                  <a:pt x="201" y="266"/>
                </a:cubicBezTo>
                <a:cubicBezTo>
                  <a:pt x="201" y="295"/>
                  <a:pt x="201" y="295"/>
                  <a:pt x="201" y="295"/>
                </a:cubicBezTo>
                <a:cubicBezTo>
                  <a:pt x="43" y="295"/>
                  <a:pt x="43" y="295"/>
                  <a:pt x="43" y="295"/>
                </a:cubicBezTo>
                <a:cubicBezTo>
                  <a:pt x="43" y="182"/>
                  <a:pt x="43" y="182"/>
                  <a:pt x="43" y="182"/>
                </a:cubicBezTo>
                <a:cubicBezTo>
                  <a:pt x="43" y="175"/>
                  <a:pt x="49" y="169"/>
                  <a:pt x="57" y="169"/>
                </a:cubicBezTo>
                <a:close/>
                <a:moveTo>
                  <a:pt x="689" y="594"/>
                </a:moveTo>
                <a:cubicBezTo>
                  <a:pt x="57" y="594"/>
                  <a:pt x="57" y="594"/>
                  <a:pt x="57" y="594"/>
                </a:cubicBezTo>
                <a:cubicBezTo>
                  <a:pt x="49" y="594"/>
                  <a:pt x="43" y="588"/>
                  <a:pt x="43" y="581"/>
                </a:cubicBezTo>
                <a:cubicBezTo>
                  <a:pt x="43" y="338"/>
                  <a:pt x="43" y="338"/>
                  <a:pt x="43" y="338"/>
                </a:cubicBezTo>
                <a:cubicBezTo>
                  <a:pt x="201" y="338"/>
                  <a:pt x="201" y="338"/>
                  <a:pt x="201" y="338"/>
                </a:cubicBezTo>
                <a:cubicBezTo>
                  <a:pt x="201" y="368"/>
                  <a:pt x="201" y="368"/>
                  <a:pt x="201" y="368"/>
                </a:cubicBezTo>
                <a:cubicBezTo>
                  <a:pt x="245" y="368"/>
                  <a:pt x="245" y="368"/>
                  <a:pt x="245" y="368"/>
                </a:cubicBezTo>
                <a:cubicBezTo>
                  <a:pt x="245" y="338"/>
                  <a:pt x="245" y="338"/>
                  <a:pt x="245" y="338"/>
                </a:cubicBezTo>
                <a:cubicBezTo>
                  <a:pt x="501" y="338"/>
                  <a:pt x="501" y="338"/>
                  <a:pt x="501" y="338"/>
                </a:cubicBezTo>
                <a:cubicBezTo>
                  <a:pt x="501" y="369"/>
                  <a:pt x="501" y="369"/>
                  <a:pt x="501" y="369"/>
                </a:cubicBezTo>
                <a:cubicBezTo>
                  <a:pt x="545" y="369"/>
                  <a:pt x="545" y="369"/>
                  <a:pt x="545" y="369"/>
                </a:cubicBezTo>
                <a:cubicBezTo>
                  <a:pt x="545" y="338"/>
                  <a:pt x="545" y="338"/>
                  <a:pt x="545" y="338"/>
                </a:cubicBezTo>
                <a:cubicBezTo>
                  <a:pt x="703" y="338"/>
                  <a:pt x="703" y="338"/>
                  <a:pt x="703" y="338"/>
                </a:cubicBezTo>
                <a:cubicBezTo>
                  <a:pt x="703" y="581"/>
                  <a:pt x="703" y="581"/>
                  <a:pt x="703" y="581"/>
                </a:cubicBezTo>
                <a:cubicBezTo>
                  <a:pt x="703" y="588"/>
                  <a:pt x="697" y="594"/>
                  <a:pt x="689" y="594"/>
                </a:cubicBezTo>
                <a:close/>
              </a:path>
            </a:pathLst>
          </a:custGeom>
          <a:solidFill>
            <a:schemeClr val="bg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汉仪旗黑-45S" panose="00020600040101010101" pitchFamily="18" charset="-122"/>
              <a:ea typeface="微软雅黑 Light" panose="020B0502040204020203" charset="-122"/>
              <a:sym typeface="汉仪旗黑-45S" panose="00020600040101010101" pitchFamily="18" charset="-122"/>
            </a:endParaRPr>
          </a:p>
        </p:txBody>
      </p:sp>
      <p:grpSp>
        <p:nvGrpSpPr>
          <p:cNvPr id="24" name="Group 8" descr="e7d195523061f1c09e9d68d7cf438b91ef959ecb14fc25d26BBA7F7DBC18E55DFF4014AF651F0BF2569D4B6C1DA7F1A4683A481403BD872FC687266AD13265C1DE7C373772FD8728ABDD69ADD03BFF5BE2862BC891DBB79E8C77DB9F81EA0053539D41D50664315879CF6697605FEBBB6C490CE8797437DDE478C096EDB5D7F628DC21DB53EEF33FBB758B9C20194E31"/>
          <p:cNvGrpSpPr>
            <a:grpSpLocks noChangeAspect="1"/>
          </p:cNvGrpSpPr>
          <p:nvPr/>
        </p:nvGrpSpPr>
        <p:grpSpPr bwMode="auto">
          <a:xfrm>
            <a:off x="437233" y="3416227"/>
            <a:ext cx="147371" cy="171807"/>
            <a:chOff x="2492" y="1167"/>
            <a:chExt cx="778" cy="907"/>
          </a:xfrm>
          <a:solidFill>
            <a:schemeClr val="bg1"/>
          </a:solidFill>
        </p:grpSpPr>
        <p:sp>
          <p:nvSpPr>
            <p:cNvPr id="25" name="Freeform 9"/>
            <p:cNvSpPr>
              <a:spLocks noEditPoints="1"/>
            </p:cNvSpPr>
            <p:nvPr/>
          </p:nvSpPr>
          <p:spPr bwMode="auto">
            <a:xfrm>
              <a:off x="2492" y="1167"/>
              <a:ext cx="778" cy="907"/>
            </a:xfrm>
            <a:custGeom>
              <a:avLst/>
              <a:gdLst>
                <a:gd name="T0" fmla="*/ 579 w 636"/>
                <a:gd name="T1" fmla="*/ 0 h 746"/>
                <a:gd name="T2" fmla="*/ 57 w 636"/>
                <a:gd name="T3" fmla="*/ 0 h 746"/>
                <a:gd name="T4" fmla="*/ 0 w 636"/>
                <a:gd name="T5" fmla="*/ 57 h 746"/>
                <a:gd name="T6" fmla="*/ 0 w 636"/>
                <a:gd name="T7" fmla="*/ 689 h 746"/>
                <a:gd name="T8" fmla="*/ 57 w 636"/>
                <a:gd name="T9" fmla="*/ 746 h 746"/>
                <a:gd name="T10" fmla="*/ 579 w 636"/>
                <a:gd name="T11" fmla="*/ 746 h 746"/>
                <a:gd name="T12" fmla="*/ 636 w 636"/>
                <a:gd name="T13" fmla="*/ 689 h 746"/>
                <a:gd name="T14" fmla="*/ 636 w 636"/>
                <a:gd name="T15" fmla="*/ 57 h 746"/>
                <a:gd name="T16" fmla="*/ 579 w 636"/>
                <a:gd name="T17" fmla="*/ 0 h 746"/>
                <a:gd name="T18" fmla="*/ 43 w 636"/>
                <a:gd name="T19" fmla="*/ 689 h 746"/>
                <a:gd name="T20" fmla="*/ 43 w 636"/>
                <a:gd name="T21" fmla="*/ 57 h 746"/>
                <a:gd name="T22" fmla="*/ 57 w 636"/>
                <a:gd name="T23" fmla="*/ 43 h 746"/>
                <a:gd name="T24" fmla="*/ 94 w 636"/>
                <a:gd name="T25" fmla="*/ 43 h 746"/>
                <a:gd name="T26" fmla="*/ 94 w 636"/>
                <a:gd name="T27" fmla="*/ 703 h 746"/>
                <a:gd name="T28" fmla="*/ 57 w 636"/>
                <a:gd name="T29" fmla="*/ 703 h 746"/>
                <a:gd name="T30" fmla="*/ 43 w 636"/>
                <a:gd name="T31" fmla="*/ 689 h 746"/>
                <a:gd name="T32" fmla="*/ 593 w 636"/>
                <a:gd name="T33" fmla="*/ 689 h 746"/>
                <a:gd name="T34" fmla="*/ 579 w 636"/>
                <a:gd name="T35" fmla="*/ 703 h 746"/>
                <a:gd name="T36" fmla="*/ 138 w 636"/>
                <a:gd name="T37" fmla="*/ 703 h 746"/>
                <a:gd name="T38" fmla="*/ 138 w 636"/>
                <a:gd name="T39" fmla="*/ 43 h 746"/>
                <a:gd name="T40" fmla="*/ 579 w 636"/>
                <a:gd name="T41" fmla="*/ 43 h 746"/>
                <a:gd name="T42" fmla="*/ 593 w 636"/>
                <a:gd name="T43" fmla="*/ 57 h 746"/>
                <a:gd name="T44" fmla="*/ 593 w 636"/>
                <a:gd name="T45" fmla="*/ 689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6" h="746">
                  <a:moveTo>
                    <a:pt x="579" y="0"/>
                  </a:moveTo>
                  <a:cubicBezTo>
                    <a:pt x="57" y="0"/>
                    <a:pt x="57" y="0"/>
                    <a:pt x="57" y="0"/>
                  </a:cubicBezTo>
                  <a:cubicBezTo>
                    <a:pt x="25" y="0"/>
                    <a:pt x="0" y="25"/>
                    <a:pt x="0" y="57"/>
                  </a:cubicBezTo>
                  <a:cubicBezTo>
                    <a:pt x="0" y="689"/>
                    <a:pt x="0" y="689"/>
                    <a:pt x="0" y="689"/>
                  </a:cubicBezTo>
                  <a:cubicBezTo>
                    <a:pt x="0" y="721"/>
                    <a:pt x="25" y="746"/>
                    <a:pt x="57" y="746"/>
                  </a:cubicBezTo>
                  <a:cubicBezTo>
                    <a:pt x="579" y="746"/>
                    <a:pt x="579" y="746"/>
                    <a:pt x="579" y="746"/>
                  </a:cubicBezTo>
                  <a:cubicBezTo>
                    <a:pt x="611" y="746"/>
                    <a:pt x="636" y="721"/>
                    <a:pt x="636" y="689"/>
                  </a:cubicBezTo>
                  <a:cubicBezTo>
                    <a:pt x="636" y="57"/>
                    <a:pt x="636" y="57"/>
                    <a:pt x="636" y="57"/>
                  </a:cubicBezTo>
                  <a:cubicBezTo>
                    <a:pt x="636" y="25"/>
                    <a:pt x="611" y="0"/>
                    <a:pt x="579" y="0"/>
                  </a:cubicBezTo>
                  <a:close/>
                  <a:moveTo>
                    <a:pt x="43" y="689"/>
                  </a:moveTo>
                  <a:cubicBezTo>
                    <a:pt x="43" y="57"/>
                    <a:pt x="43" y="57"/>
                    <a:pt x="43" y="57"/>
                  </a:cubicBezTo>
                  <a:cubicBezTo>
                    <a:pt x="43" y="49"/>
                    <a:pt x="49" y="43"/>
                    <a:pt x="57" y="43"/>
                  </a:cubicBezTo>
                  <a:cubicBezTo>
                    <a:pt x="94" y="43"/>
                    <a:pt x="94" y="43"/>
                    <a:pt x="94" y="43"/>
                  </a:cubicBezTo>
                  <a:cubicBezTo>
                    <a:pt x="94" y="703"/>
                    <a:pt x="94" y="703"/>
                    <a:pt x="94" y="703"/>
                  </a:cubicBezTo>
                  <a:cubicBezTo>
                    <a:pt x="57" y="703"/>
                    <a:pt x="57" y="703"/>
                    <a:pt x="57" y="703"/>
                  </a:cubicBezTo>
                  <a:cubicBezTo>
                    <a:pt x="49" y="703"/>
                    <a:pt x="43" y="697"/>
                    <a:pt x="43" y="689"/>
                  </a:cubicBezTo>
                  <a:close/>
                  <a:moveTo>
                    <a:pt x="593" y="689"/>
                  </a:moveTo>
                  <a:cubicBezTo>
                    <a:pt x="593" y="697"/>
                    <a:pt x="587" y="703"/>
                    <a:pt x="579" y="703"/>
                  </a:cubicBezTo>
                  <a:cubicBezTo>
                    <a:pt x="138" y="703"/>
                    <a:pt x="138" y="703"/>
                    <a:pt x="138" y="703"/>
                  </a:cubicBezTo>
                  <a:cubicBezTo>
                    <a:pt x="138" y="43"/>
                    <a:pt x="138" y="43"/>
                    <a:pt x="138" y="43"/>
                  </a:cubicBezTo>
                  <a:cubicBezTo>
                    <a:pt x="579" y="43"/>
                    <a:pt x="579" y="43"/>
                    <a:pt x="579" y="43"/>
                  </a:cubicBezTo>
                  <a:cubicBezTo>
                    <a:pt x="587" y="43"/>
                    <a:pt x="593" y="49"/>
                    <a:pt x="593" y="57"/>
                  </a:cubicBezTo>
                  <a:lnTo>
                    <a:pt x="593" y="6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汉仪旗黑-45S" panose="00020600040101010101" pitchFamily="18" charset="-122"/>
                <a:ea typeface="微软雅黑 Light" panose="020B0502040204020203" charset="-122"/>
                <a:sym typeface="汉仪旗黑-45S" panose="00020600040101010101" pitchFamily="18" charset="-122"/>
              </a:endParaRPr>
            </a:p>
          </p:txBody>
        </p:sp>
        <p:sp>
          <p:nvSpPr>
            <p:cNvPr id="26" name="Rectangle 10"/>
            <p:cNvSpPr>
              <a:spLocks noChangeArrowheads="1"/>
            </p:cNvSpPr>
            <p:nvPr/>
          </p:nvSpPr>
          <p:spPr bwMode="auto">
            <a:xfrm>
              <a:off x="2694" y="1474"/>
              <a:ext cx="184" cy="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汉仪旗黑-45S" panose="00020600040101010101" pitchFamily="18" charset="-122"/>
                <a:ea typeface="微软雅黑 Light" panose="020B0502040204020203" charset="-122"/>
                <a:sym typeface="汉仪旗黑-45S" panose="00020600040101010101" pitchFamily="18" charset="-122"/>
              </a:endParaRPr>
            </a:p>
          </p:txBody>
        </p:sp>
        <p:sp>
          <p:nvSpPr>
            <p:cNvPr id="27" name="Rectangle 11"/>
            <p:cNvSpPr>
              <a:spLocks noChangeArrowheads="1"/>
            </p:cNvSpPr>
            <p:nvPr/>
          </p:nvSpPr>
          <p:spPr bwMode="auto">
            <a:xfrm>
              <a:off x="2694" y="1352"/>
              <a:ext cx="245" cy="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汉仪旗黑-45S" panose="00020600040101010101" pitchFamily="18" charset="-122"/>
                <a:ea typeface="微软雅黑 Light" panose="020B0502040204020203" charset="-122"/>
                <a:sym typeface="汉仪旗黑-45S" panose="00020600040101010101" pitchFamily="18" charset="-122"/>
              </a:endParaRPr>
            </a:p>
          </p:txBody>
        </p:sp>
        <p:sp>
          <p:nvSpPr>
            <p:cNvPr id="28" name="Freeform 12"/>
            <p:cNvSpPr>
              <a:spLocks noEditPoints="1"/>
            </p:cNvSpPr>
            <p:nvPr/>
          </p:nvSpPr>
          <p:spPr bwMode="auto">
            <a:xfrm>
              <a:off x="2968" y="1381"/>
              <a:ext cx="187" cy="606"/>
            </a:xfrm>
            <a:custGeom>
              <a:avLst/>
              <a:gdLst>
                <a:gd name="T0" fmla="*/ 0 w 153"/>
                <a:gd name="T1" fmla="*/ 76 h 498"/>
                <a:gd name="T2" fmla="*/ 0 w 153"/>
                <a:gd name="T3" fmla="*/ 441 h 498"/>
                <a:gd name="T4" fmla="*/ 57 w 153"/>
                <a:gd name="T5" fmla="*/ 498 h 498"/>
                <a:gd name="T6" fmla="*/ 96 w 153"/>
                <a:gd name="T7" fmla="*/ 498 h 498"/>
                <a:gd name="T8" fmla="*/ 153 w 153"/>
                <a:gd name="T9" fmla="*/ 441 h 498"/>
                <a:gd name="T10" fmla="*/ 153 w 153"/>
                <a:gd name="T11" fmla="*/ 76 h 498"/>
                <a:gd name="T12" fmla="*/ 77 w 153"/>
                <a:gd name="T13" fmla="*/ 0 h 498"/>
                <a:gd name="T14" fmla="*/ 0 w 153"/>
                <a:gd name="T15" fmla="*/ 76 h 498"/>
                <a:gd name="T16" fmla="*/ 109 w 153"/>
                <a:gd name="T17" fmla="*/ 441 h 498"/>
                <a:gd name="T18" fmla="*/ 96 w 153"/>
                <a:gd name="T19" fmla="*/ 454 h 498"/>
                <a:gd name="T20" fmla="*/ 57 w 153"/>
                <a:gd name="T21" fmla="*/ 454 h 498"/>
                <a:gd name="T22" fmla="*/ 44 w 153"/>
                <a:gd name="T23" fmla="*/ 441 h 498"/>
                <a:gd name="T24" fmla="*/ 44 w 153"/>
                <a:gd name="T25" fmla="*/ 94 h 498"/>
                <a:gd name="T26" fmla="*/ 77 w 153"/>
                <a:gd name="T27" fmla="*/ 62 h 498"/>
                <a:gd name="T28" fmla="*/ 109 w 153"/>
                <a:gd name="T29" fmla="*/ 94 h 498"/>
                <a:gd name="T30" fmla="*/ 109 w 153"/>
                <a:gd name="T31" fmla="*/ 44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498">
                  <a:moveTo>
                    <a:pt x="0" y="76"/>
                  </a:moveTo>
                  <a:cubicBezTo>
                    <a:pt x="0" y="441"/>
                    <a:pt x="0" y="441"/>
                    <a:pt x="0" y="441"/>
                  </a:cubicBezTo>
                  <a:cubicBezTo>
                    <a:pt x="0" y="472"/>
                    <a:pt x="26" y="498"/>
                    <a:pt x="57" y="498"/>
                  </a:cubicBezTo>
                  <a:cubicBezTo>
                    <a:pt x="96" y="498"/>
                    <a:pt x="96" y="498"/>
                    <a:pt x="96" y="498"/>
                  </a:cubicBezTo>
                  <a:cubicBezTo>
                    <a:pt x="128" y="498"/>
                    <a:pt x="153" y="472"/>
                    <a:pt x="153" y="441"/>
                  </a:cubicBezTo>
                  <a:cubicBezTo>
                    <a:pt x="153" y="76"/>
                    <a:pt x="153" y="76"/>
                    <a:pt x="153" y="76"/>
                  </a:cubicBezTo>
                  <a:cubicBezTo>
                    <a:pt x="77" y="0"/>
                    <a:pt x="77" y="0"/>
                    <a:pt x="77" y="0"/>
                  </a:cubicBezTo>
                  <a:lnTo>
                    <a:pt x="0" y="76"/>
                  </a:lnTo>
                  <a:close/>
                  <a:moveTo>
                    <a:pt x="109" y="441"/>
                  </a:moveTo>
                  <a:cubicBezTo>
                    <a:pt x="109" y="448"/>
                    <a:pt x="104" y="454"/>
                    <a:pt x="96" y="454"/>
                  </a:cubicBezTo>
                  <a:cubicBezTo>
                    <a:pt x="57" y="454"/>
                    <a:pt x="57" y="454"/>
                    <a:pt x="57" y="454"/>
                  </a:cubicBezTo>
                  <a:cubicBezTo>
                    <a:pt x="50" y="454"/>
                    <a:pt x="44" y="448"/>
                    <a:pt x="44" y="441"/>
                  </a:cubicBezTo>
                  <a:cubicBezTo>
                    <a:pt x="44" y="94"/>
                    <a:pt x="44" y="94"/>
                    <a:pt x="44" y="94"/>
                  </a:cubicBezTo>
                  <a:cubicBezTo>
                    <a:pt x="77" y="62"/>
                    <a:pt x="77" y="62"/>
                    <a:pt x="77" y="62"/>
                  </a:cubicBezTo>
                  <a:cubicBezTo>
                    <a:pt x="109" y="94"/>
                    <a:pt x="109" y="94"/>
                    <a:pt x="109" y="94"/>
                  </a:cubicBezTo>
                  <a:lnTo>
                    <a:pt x="109" y="4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汉仪旗黑-45S" panose="00020600040101010101" pitchFamily="18" charset="-122"/>
                <a:ea typeface="微软雅黑 Light" panose="020B0502040204020203" charset="-122"/>
                <a:sym typeface="汉仪旗黑-45S" panose="00020600040101010101" pitchFamily="18" charset="-122"/>
              </a:endParaRPr>
            </a:p>
          </p:txBody>
        </p:sp>
      </p:grpSp>
      <p:grpSp>
        <p:nvGrpSpPr>
          <p:cNvPr id="29" name="Group 20" descr="e7d195523061f1c09e9d68d7cf438b91ef959ecb14fc25d26BBA7F7DBC18E55DFF4014AF651F0BF2569D4B6C1DA7F1A4683A481403BD872FC687266AD13265C1DE7C373772FD8728ABDD69ADD03BFF5BE2862BC891DBB79E8C77DB9F81EA0053539D41D50664315879CF6697605FEBBB6C490CE8797437DDE478C096EDB5D7F628DC21DB53EEF33FBB758B9C20194E31"/>
          <p:cNvGrpSpPr>
            <a:grpSpLocks noChangeAspect="1"/>
          </p:cNvGrpSpPr>
          <p:nvPr/>
        </p:nvGrpSpPr>
        <p:grpSpPr bwMode="auto">
          <a:xfrm>
            <a:off x="6349344" y="3419603"/>
            <a:ext cx="220395" cy="165055"/>
            <a:chOff x="2423" y="1278"/>
            <a:chExt cx="912" cy="683"/>
          </a:xfrm>
          <a:solidFill>
            <a:schemeClr val="bg1"/>
          </a:solidFill>
        </p:grpSpPr>
        <p:sp>
          <p:nvSpPr>
            <p:cNvPr id="30" name="Freeform 21"/>
            <p:cNvSpPr/>
            <p:nvPr/>
          </p:nvSpPr>
          <p:spPr bwMode="auto">
            <a:xfrm>
              <a:off x="2746" y="1582"/>
              <a:ext cx="265" cy="281"/>
            </a:xfrm>
            <a:custGeom>
              <a:avLst/>
              <a:gdLst>
                <a:gd name="T0" fmla="*/ 0 w 265"/>
                <a:gd name="T1" fmla="*/ 131 h 281"/>
                <a:gd name="T2" fmla="*/ 38 w 265"/>
                <a:gd name="T3" fmla="*/ 169 h 281"/>
                <a:gd name="T4" fmla="*/ 107 w 265"/>
                <a:gd name="T5" fmla="*/ 102 h 281"/>
                <a:gd name="T6" fmla="*/ 105 w 265"/>
                <a:gd name="T7" fmla="*/ 281 h 281"/>
                <a:gd name="T8" fmla="*/ 159 w 265"/>
                <a:gd name="T9" fmla="*/ 281 h 281"/>
                <a:gd name="T10" fmla="*/ 159 w 265"/>
                <a:gd name="T11" fmla="*/ 102 h 281"/>
                <a:gd name="T12" fmla="*/ 227 w 265"/>
                <a:gd name="T13" fmla="*/ 169 h 281"/>
                <a:gd name="T14" fmla="*/ 265 w 265"/>
                <a:gd name="T15" fmla="*/ 131 h 281"/>
                <a:gd name="T16" fmla="*/ 132 w 265"/>
                <a:gd name="T17" fmla="*/ 0 h 281"/>
                <a:gd name="T18" fmla="*/ 0 w 265"/>
                <a:gd name="T19" fmla="*/ 13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281">
                  <a:moveTo>
                    <a:pt x="0" y="131"/>
                  </a:moveTo>
                  <a:lnTo>
                    <a:pt x="38" y="169"/>
                  </a:lnTo>
                  <a:lnTo>
                    <a:pt x="107" y="102"/>
                  </a:lnTo>
                  <a:lnTo>
                    <a:pt x="105" y="281"/>
                  </a:lnTo>
                  <a:lnTo>
                    <a:pt x="159" y="281"/>
                  </a:lnTo>
                  <a:lnTo>
                    <a:pt x="159" y="102"/>
                  </a:lnTo>
                  <a:lnTo>
                    <a:pt x="227" y="169"/>
                  </a:lnTo>
                  <a:lnTo>
                    <a:pt x="265" y="131"/>
                  </a:lnTo>
                  <a:lnTo>
                    <a:pt x="132" y="0"/>
                  </a:lnTo>
                  <a:lnTo>
                    <a:pt x="0"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汉仪旗黑-45S" panose="00020600040101010101" pitchFamily="18" charset="-122"/>
                <a:ea typeface="微软雅黑 Light" panose="020B0502040204020203" charset="-122"/>
                <a:sym typeface="汉仪旗黑-45S" panose="00020600040101010101" pitchFamily="18" charset="-122"/>
              </a:endParaRPr>
            </a:p>
          </p:txBody>
        </p:sp>
        <p:sp>
          <p:nvSpPr>
            <p:cNvPr id="31" name="Freeform 22"/>
            <p:cNvSpPr>
              <a:spLocks noEditPoints="1"/>
            </p:cNvSpPr>
            <p:nvPr/>
          </p:nvSpPr>
          <p:spPr bwMode="auto">
            <a:xfrm>
              <a:off x="2423" y="1278"/>
              <a:ext cx="912" cy="683"/>
            </a:xfrm>
            <a:custGeom>
              <a:avLst/>
              <a:gdLst>
                <a:gd name="T0" fmla="*/ 692 w 747"/>
                <a:gd name="T1" fmla="*/ 240 h 562"/>
                <a:gd name="T2" fmla="*/ 579 w 747"/>
                <a:gd name="T3" fmla="*/ 186 h 562"/>
                <a:gd name="T4" fmla="*/ 520 w 747"/>
                <a:gd name="T5" fmla="*/ 61 h 562"/>
                <a:gd name="T6" fmla="*/ 374 w 747"/>
                <a:gd name="T7" fmla="*/ 0 h 562"/>
                <a:gd name="T8" fmla="*/ 228 w 747"/>
                <a:gd name="T9" fmla="*/ 61 h 562"/>
                <a:gd name="T10" fmla="*/ 168 w 747"/>
                <a:gd name="T11" fmla="*/ 186 h 562"/>
                <a:gd name="T12" fmla="*/ 55 w 747"/>
                <a:gd name="T13" fmla="*/ 240 h 562"/>
                <a:gd name="T14" fmla="*/ 0 w 747"/>
                <a:gd name="T15" fmla="*/ 374 h 562"/>
                <a:gd name="T16" fmla="*/ 55 w 747"/>
                <a:gd name="T17" fmla="*/ 507 h 562"/>
                <a:gd name="T18" fmla="*/ 189 w 747"/>
                <a:gd name="T19" fmla="*/ 562 h 562"/>
                <a:gd name="T20" fmla="*/ 559 w 747"/>
                <a:gd name="T21" fmla="*/ 562 h 562"/>
                <a:gd name="T22" fmla="*/ 692 w 747"/>
                <a:gd name="T23" fmla="*/ 507 h 562"/>
                <a:gd name="T24" fmla="*/ 747 w 747"/>
                <a:gd name="T25" fmla="*/ 374 h 562"/>
                <a:gd name="T26" fmla="*/ 692 w 747"/>
                <a:gd name="T27" fmla="*/ 240 h 562"/>
                <a:gd name="T28" fmla="*/ 559 w 747"/>
                <a:gd name="T29" fmla="*/ 518 h 562"/>
                <a:gd name="T30" fmla="*/ 189 w 747"/>
                <a:gd name="T31" fmla="*/ 518 h 562"/>
                <a:gd name="T32" fmla="*/ 44 w 747"/>
                <a:gd name="T33" fmla="*/ 374 h 562"/>
                <a:gd name="T34" fmla="*/ 188 w 747"/>
                <a:gd name="T35" fmla="*/ 229 h 562"/>
                <a:gd name="T36" fmla="*/ 211 w 747"/>
                <a:gd name="T37" fmla="*/ 229 h 562"/>
                <a:gd name="T38" fmla="*/ 211 w 747"/>
                <a:gd name="T39" fmla="*/ 207 h 562"/>
                <a:gd name="T40" fmla="*/ 211 w 747"/>
                <a:gd name="T41" fmla="*/ 207 h 562"/>
                <a:gd name="T42" fmla="*/ 374 w 747"/>
                <a:gd name="T43" fmla="*/ 44 h 562"/>
                <a:gd name="T44" fmla="*/ 536 w 747"/>
                <a:gd name="T45" fmla="*/ 206 h 562"/>
                <a:gd name="T46" fmla="*/ 536 w 747"/>
                <a:gd name="T47" fmla="*/ 207 h 562"/>
                <a:gd name="T48" fmla="*/ 536 w 747"/>
                <a:gd name="T49" fmla="*/ 229 h 562"/>
                <a:gd name="T50" fmla="*/ 558 w 747"/>
                <a:gd name="T51" fmla="*/ 229 h 562"/>
                <a:gd name="T52" fmla="*/ 559 w 747"/>
                <a:gd name="T53" fmla="*/ 229 h 562"/>
                <a:gd name="T54" fmla="*/ 704 w 747"/>
                <a:gd name="T55" fmla="*/ 374 h 562"/>
                <a:gd name="T56" fmla="*/ 559 w 747"/>
                <a:gd name="T57" fmla="*/ 51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7" h="562">
                  <a:moveTo>
                    <a:pt x="692" y="240"/>
                  </a:moveTo>
                  <a:cubicBezTo>
                    <a:pt x="661" y="210"/>
                    <a:pt x="622" y="191"/>
                    <a:pt x="579" y="186"/>
                  </a:cubicBezTo>
                  <a:cubicBezTo>
                    <a:pt x="574" y="139"/>
                    <a:pt x="554" y="95"/>
                    <a:pt x="520" y="61"/>
                  </a:cubicBezTo>
                  <a:cubicBezTo>
                    <a:pt x="481" y="22"/>
                    <a:pt x="429" y="0"/>
                    <a:pt x="374" y="0"/>
                  </a:cubicBezTo>
                  <a:cubicBezTo>
                    <a:pt x="318" y="0"/>
                    <a:pt x="267" y="22"/>
                    <a:pt x="228" y="61"/>
                  </a:cubicBezTo>
                  <a:cubicBezTo>
                    <a:pt x="193" y="95"/>
                    <a:pt x="173" y="139"/>
                    <a:pt x="168" y="186"/>
                  </a:cubicBezTo>
                  <a:cubicBezTo>
                    <a:pt x="125" y="191"/>
                    <a:pt x="86" y="210"/>
                    <a:pt x="55" y="240"/>
                  </a:cubicBezTo>
                  <a:cubicBezTo>
                    <a:pt x="20" y="276"/>
                    <a:pt x="0" y="323"/>
                    <a:pt x="0" y="374"/>
                  </a:cubicBezTo>
                  <a:cubicBezTo>
                    <a:pt x="0" y="424"/>
                    <a:pt x="20" y="471"/>
                    <a:pt x="55" y="507"/>
                  </a:cubicBezTo>
                  <a:cubicBezTo>
                    <a:pt x="91" y="542"/>
                    <a:pt x="138" y="562"/>
                    <a:pt x="189" y="562"/>
                  </a:cubicBezTo>
                  <a:cubicBezTo>
                    <a:pt x="559" y="562"/>
                    <a:pt x="559" y="562"/>
                    <a:pt x="559" y="562"/>
                  </a:cubicBezTo>
                  <a:cubicBezTo>
                    <a:pt x="609" y="562"/>
                    <a:pt x="657" y="542"/>
                    <a:pt x="692" y="507"/>
                  </a:cubicBezTo>
                  <a:cubicBezTo>
                    <a:pt x="728" y="471"/>
                    <a:pt x="747" y="424"/>
                    <a:pt x="747" y="374"/>
                  </a:cubicBezTo>
                  <a:cubicBezTo>
                    <a:pt x="747" y="323"/>
                    <a:pt x="728" y="276"/>
                    <a:pt x="692" y="240"/>
                  </a:cubicBezTo>
                  <a:close/>
                  <a:moveTo>
                    <a:pt x="559" y="518"/>
                  </a:moveTo>
                  <a:cubicBezTo>
                    <a:pt x="189" y="518"/>
                    <a:pt x="189" y="518"/>
                    <a:pt x="189" y="518"/>
                  </a:cubicBezTo>
                  <a:cubicBezTo>
                    <a:pt x="109" y="518"/>
                    <a:pt x="44" y="453"/>
                    <a:pt x="44" y="374"/>
                  </a:cubicBezTo>
                  <a:cubicBezTo>
                    <a:pt x="44" y="294"/>
                    <a:pt x="109" y="229"/>
                    <a:pt x="188" y="229"/>
                  </a:cubicBezTo>
                  <a:cubicBezTo>
                    <a:pt x="211" y="229"/>
                    <a:pt x="211" y="229"/>
                    <a:pt x="211" y="229"/>
                  </a:cubicBezTo>
                  <a:cubicBezTo>
                    <a:pt x="211" y="207"/>
                    <a:pt x="211" y="207"/>
                    <a:pt x="211" y="207"/>
                  </a:cubicBezTo>
                  <a:cubicBezTo>
                    <a:pt x="211" y="207"/>
                    <a:pt x="211" y="207"/>
                    <a:pt x="211" y="207"/>
                  </a:cubicBezTo>
                  <a:cubicBezTo>
                    <a:pt x="211" y="117"/>
                    <a:pt x="284" y="44"/>
                    <a:pt x="374" y="44"/>
                  </a:cubicBezTo>
                  <a:cubicBezTo>
                    <a:pt x="463" y="44"/>
                    <a:pt x="536" y="117"/>
                    <a:pt x="536" y="206"/>
                  </a:cubicBezTo>
                  <a:cubicBezTo>
                    <a:pt x="536" y="207"/>
                    <a:pt x="536" y="207"/>
                    <a:pt x="536" y="207"/>
                  </a:cubicBezTo>
                  <a:cubicBezTo>
                    <a:pt x="536" y="229"/>
                    <a:pt x="536" y="229"/>
                    <a:pt x="536" y="229"/>
                  </a:cubicBezTo>
                  <a:cubicBezTo>
                    <a:pt x="558" y="229"/>
                    <a:pt x="558" y="229"/>
                    <a:pt x="558" y="229"/>
                  </a:cubicBezTo>
                  <a:cubicBezTo>
                    <a:pt x="559" y="229"/>
                    <a:pt x="559" y="229"/>
                    <a:pt x="559" y="229"/>
                  </a:cubicBezTo>
                  <a:cubicBezTo>
                    <a:pt x="639" y="229"/>
                    <a:pt x="704" y="294"/>
                    <a:pt x="704" y="374"/>
                  </a:cubicBezTo>
                  <a:cubicBezTo>
                    <a:pt x="704" y="453"/>
                    <a:pt x="639" y="518"/>
                    <a:pt x="559" y="5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汉仪旗黑-45S" panose="00020600040101010101" pitchFamily="18" charset="-122"/>
                <a:ea typeface="微软雅黑 Light" panose="020B0502040204020203" charset="-122"/>
                <a:sym typeface="汉仪旗黑-45S" panose="00020600040101010101" pitchFamily="18" charset="-122"/>
              </a:endParaRPr>
            </a:p>
          </p:txBody>
        </p:sp>
      </p:grpSp>
      <p:sp>
        <p:nvSpPr>
          <p:cNvPr id="40" name="矩形 39"/>
          <p:cNvSpPr/>
          <p:nvPr/>
        </p:nvSpPr>
        <p:spPr>
          <a:xfrm>
            <a:off x="4768382" y="1418372"/>
            <a:ext cx="4047142" cy="1383665"/>
          </a:xfrm>
          <a:prstGeom prst="rect">
            <a:avLst/>
          </a:prstGeom>
        </p:spPr>
        <p:txBody>
          <a:bodyPr wrap="square">
            <a:spAutoFit/>
          </a:bodyPr>
          <a:lstStyle/>
          <a:p>
            <a:pPr defTabSz="914400">
              <a:lnSpc>
                <a:spcPct val="150000"/>
              </a:lnSpc>
              <a:defRPr/>
            </a:pPr>
            <a:r>
              <a:rPr lang="zh-CN" altLang="en-US" sz="1400" kern="0">
                <a:solidFill>
                  <a:schemeClr val="bg1"/>
                </a:solidFill>
                <a:latin typeface="汉仪旗黑-45S" panose="00020600040101010101" pitchFamily="18" charset="-122"/>
                <a:cs typeface="Arial" panose="020B0604020202020204" pitchFamily="34" charset="0"/>
                <a:sym typeface="汉仪旗黑-45S" panose="00020600040101010101" pitchFamily="18" charset="-122"/>
              </a:rPr>
              <a:t>科技型中小企业评价指标具体包括科技人员、研发投入、科技成果三类，满分</a:t>
            </a:r>
            <a:r>
              <a:rPr lang="en-US" altLang="zh-CN" sz="1400" kern="0">
                <a:solidFill>
                  <a:schemeClr val="bg1"/>
                </a:solidFill>
                <a:latin typeface="汉仪旗黑-45S" panose="00020600040101010101" pitchFamily="18" charset="-122"/>
                <a:cs typeface="Arial" panose="020B0604020202020204" pitchFamily="34" charset="0"/>
                <a:sym typeface="汉仪旗黑-45S" panose="00020600040101010101" pitchFamily="18" charset="-122"/>
              </a:rPr>
              <a:t>100</a:t>
            </a:r>
            <a:r>
              <a:rPr lang="zh-CN" altLang="en-US" sz="1400" kern="0">
                <a:solidFill>
                  <a:schemeClr val="bg1"/>
                </a:solidFill>
                <a:latin typeface="汉仪旗黑-45S" panose="00020600040101010101" pitchFamily="18" charset="-122"/>
                <a:cs typeface="Arial" panose="020B0604020202020204" pitchFamily="34" charset="0"/>
                <a:sym typeface="汉仪旗黑-45S" panose="00020600040101010101" pitchFamily="18" charset="-122"/>
              </a:rPr>
              <a:t>分。</a:t>
            </a:r>
            <a:r>
              <a:rPr lang="zh-CN" altLang="en-US" sz="1400" kern="0">
                <a:solidFill>
                  <a:srgbClr val="FFFF00"/>
                </a:solidFill>
                <a:latin typeface="汉仪旗黑-45S" panose="00020600040101010101" pitchFamily="18" charset="-122"/>
                <a:cs typeface="Arial" panose="020B0604020202020204" pitchFamily="34" charset="0"/>
                <a:sym typeface="汉仪旗黑-45S" panose="00020600040101010101" pitchFamily="18" charset="-122"/>
              </a:rPr>
              <a:t>综合评价所得分值不低于</a:t>
            </a:r>
            <a:r>
              <a:rPr lang="en-US" altLang="zh-CN" sz="1400" kern="0">
                <a:solidFill>
                  <a:srgbClr val="FFFF00"/>
                </a:solidFill>
                <a:latin typeface="汉仪旗黑-45S" panose="00020600040101010101" pitchFamily="18" charset="-122"/>
                <a:cs typeface="Arial" panose="020B0604020202020204" pitchFamily="34" charset="0"/>
                <a:sym typeface="汉仪旗黑-45S" panose="00020600040101010101" pitchFamily="18" charset="-122"/>
              </a:rPr>
              <a:t>60</a:t>
            </a:r>
            <a:r>
              <a:rPr lang="zh-CN" altLang="en-US" sz="1400" kern="0">
                <a:solidFill>
                  <a:srgbClr val="FFFF00"/>
                </a:solidFill>
                <a:latin typeface="汉仪旗黑-45S" panose="00020600040101010101" pitchFamily="18" charset="-122"/>
                <a:cs typeface="Arial" panose="020B0604020202020204" pitchFamily="34" charset="0"/>
                <a:sym typeface="汉仪旗黑-45S" panose="00020600040101010101" pitchFamily="18" charset="-122"/>
              </a:rPr>
              <a:t>分，且科技人员指标得分不得为</a:t>
            </a:r>
            <a:r>
              <a:rPr lang="en-US" altLang="zh-CN" sz="1400" kern="0">
                <a:solidFill>
                  <a:srgbClr val="FFFF00"/>
                </a:solidFill>
                <a:latin typeface="汉仪旗黑-45S" panose="00020600040101010101" pitchFamily="18" charset="-122"/>
                <a:cs typeface="Arial" panose="020B0604020202020204" pitchFamily="34" charset="0"/>
                <a:sym typeface="汉仪旗黑-45S" panose="00020600040101010101" pitchFamily="18" charset="-122"/>
              </a:rPr>
              <a:t>0</a:t>
            </a:r>
            <a:r>
              <a:rPr lang="zh-CN" altLang="en-US" sz="1400" kern="0">
                <a:solidFill>
                  <a:srgbClr val="FFFF00"/>
                </a:solidFill>
                <a:latin typeface="汉仪旗黑-45S" panose="00020600040101010101" pitchFamily="18" charset="-122"/>
                <a:cs typeface="Arial" panose="020B0604020202020204" pitchFamily="34" charset="0"/>
                <a:sym typeface="汉仪旗黑-45S" panose="00020600040101010101" pitchFamily="18" charset="-122"/>
              </a:rPr>
              <a:t>分。</a:t>
            </a:r>
            <a:endParaRPr lang="zh-CN" altLang="en-US" sz="1400" kern="0">
              <a:solidFill>
                <a:srgbClr val="FFFF00"/>
              </a:solidFill>
              <a:latin typeface="汉仪旗黑-45S" panose="00020600040101010101" pitchFamily="18" charset="-122"/>
              <a:cs typeface="Arial" panose="020B0604020202020204" pitchFamily="34" charset="0"/>
              <a:sym typeface="汉仪旗黑-45S" panose="00020600040101010101" pitchFamily="18"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文本框 46"/>
          <p:cNvSpPr txBox="1"/>
          <p:nvPr/>
        </p:nvSpPr>
        <p:spPr>
          <a:xfrm>
            <a:off x="2222489" y="1772136"/>
            <a:ext cx="4699020" cy="829945"/>
          </a:xfrm>
          <a:prstGeom prst="rect">
            <a:avLst/>
          </a:prstGeom>
          <a:noFill/>
        </p:spPr>
        <p:txBody>
          <a:bodyPr wrap="square" rtlCol="0">
            <a:spAutoFit/>
          </a:bodyPr>
          <a:lstStyle/>
          <a:p>
            <a:pPr algn="ctr" defTabSz="685800">
              <a:defRPr/>
            </a:pPr>
            <a:r>
              <a:rPr lang="zh-CN" altLang="en-US" sz="4800">
                <a:solidFill>
                  <a:srgbClr val="31809F"/>
                </a:solidFill>
                <a:latin typeface="汉仪旗黑-45S" panose="00020600040101010101" pitchFamily="18" charset="-122"/>
                <a:ea typeface="汉仪雅酷黑 65W"/>
                <a:sym typeface="汉仪旗黑-45S" panose="00020600040101010101" pitchFamily="18" charset="-122"/>
              </a:rPr>
              <a:t>评价入库流程</a:t>
            </a:r>
            <a:endParaRPr lang="zh-CN" altLang="en-US" sz="4800">
              <a:solidFill>
                <a:srgbClr val="31809F"/>
              </a:solidFill>
              <a:latin typeface="汉仪旗黑-45S" panose="00020600040101010101" pitchFamily="18" charset="-122"/>
              <a:ea typeface="汉仪雅酷黑 65W"/>
              <a:sym typeface="汉仪旗黑-45S" panose="00020600040101010101" pitchFamily="18"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矩形 21"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1229995" y="1319530"/>
            <a:ext cx="7767955" cy="691515"/>
          </a:xfrm>
          <a:prstGeom prst="rect">
            <a:avLst/>
          </a:prstGeom>
        </p:spPr>
        <p:txBody>
          <a:bodyPr wrap="square">
            <a:spAutoFit/>
          </a:bodyPr>
          <a:p>
            <a:pPr marL="0" marR="0" lvl="0" indent="0" defTabSz="685800" rtl="0" eaLnBrk="1" fontAlgn="base" latinLnBrk="0" hangingPunct="1">
              <a:lnSpc>
                <a:spcPct val="150000"/>
              </a:lnSpc>
              <a:spcBef>
                <a:spcPct val="0"/>
              </a:spcBef>
              <a:spcAft>
                <a:spcPct val="0"/>
              </a:spcAft>
              <a:buClrTx/>
              <a:buSzTx/>
              <a:buFontTx/>
              <a:buNone/>
              <a:defRPr/>
            </a:pPr>
            <a:r>
              <a:rPr kumimoji="0" sz="1200" b="0" i="0" u="none" strike="noStrike" kern="1200" cap="none" spc="0" normalizeH="0" baseline="0" noProof="0">
                <a:ln>
                  <a:noFill/>
                </a:ln>
                <a:solidFill>
                  <a:schemeClr val="tx1">
                    <a:lumMod val="65000"/>
                    <a:lumOff val="35000"/>
                  </a:schemeClr>
                </a:solidFill>
                <a:effectLst/>
                <a:uLnTx/>
                <a:uFillTx/>
                <a:ea typeface="微软雅黑" panose="020B0503020204020204" charset="-122"/>
                <a:sym typeface="汉仪旗黑-45S" panose="00020600040101010101" pitchFamily="18" charset="-122"/>
              </a:rPr>
              <a:t>登录科技部政务服务平台</a:t>
            </a:r>
            <a:r>
              <a:rPr kumimoji="0" sz="1400" b="0" i="0" u="none" strike="noStrike" kern="1200" cap="none" spc="0" normalizeH="0" baseline="0" noProof="0">
                <a:ln>
                  <a:noFill/>
                </a:ln>
                <a:solidFill>
                  <a:schemeClr val="tx1">
                    <a:lumMod val="65000"/>
                    <a:lumOff val="35000"/>
                  </a:schemeClr>
                </a:solidFill>
                <a:effectLst/>
                <a:uLnTx/>
                <a:uFillTx/>
                <a:ea typeface="微软雅黑" panose="020B0503020204020204" charset="-122"/>
                <a:sym typeface="汉仪旗黑-45S" panose="00020600040101010101" pitchFamily="18" charset="-122"/>
              </a:rPr>
              <a:t>(</a:t>
            </a:r>
            <a:r>
              <a:rPr kumimoji="0" sz="1400" b="0" i="0" u="none" strike="noStrike" kern="1200" cap="none" spc="0" normalizeH="0" baseline="0" noProof="0">
                <a:ln>
                  <a:noFill/>
                </a:ln>
                <a:solidFill>
                  <a:schemeClr val="tx1">
                    <a:lumMod val="65000"/>
                    <a:lumOff val="35000"/>
                  </a:schemeClr>
                </a:solidFill>
                <a:effectLst/>
                <a:uLnTx/>
                <a:uFillTx/>
                <a:latin typeface="Times New Roman" panose="02020603050405020304" charset="0"/>
                <a:ea typeface="微软雅黑" panose="020B0503020204020204" charset="-122"/>
                <a:cs typeface="Times New Roman" panose="02020603050405020304" charset="0"/>
                <a:sym typeface="汉仪旗黑-45S" panose="00020600040101010101" pitchFamily="18" charset="-122"/>
              </a:rPr>
              <a:t>https://fuwu.most.gov.cn</a:t>
            </a:r>
            <a:r>
              <a:rPr kumimoji="0" sz="1400" b="0" i="0" u="none" strike="noStrike" kern="1200" cap="none" spc="0" normalizeH="0" baseline="0" noProof="0">
                <a:ln>
                  <a:noFill/>
                </a:ln>
                <a:solidFill>
                  <a:schemeClr val="tx1">
                    <a:lumMod val="65000"/>
                    <a:lumOff val="35000"/>
                  </a:schemeClr>
                </a:solidFill>
                <a:effectLst/>
                <a:uLnTx/>
                <a:uFillTx/>
                <a:ea typeface="微软雅黑" panose="020B0503020204020204" charset="-122"/>
                <a:sym typeface="汉仪旗黑-45S" panose="00020600040101010101" pitchFamily="18" charset="-122"/>
              </a:rPr>
              <a:t>)</a:t>
            </a:r>
            <a:r>
              <a:rPr kumimoji="0" sz="1200" b="0" i="0" u="none" strike="noStrike" kern="1200" cap="none" spc="0" normalizeH="0" baseline="0" noProof="0">
                <a:ln>
                  <a:noFill/>
                </a:ln>
                <a:solidFill>
                  <a:schemeClr val="tx1">
                    <a:lumMod val="65000"/>
                    <a:lumOff val="35000"/>
                  </a:schemeClr>
                </a:solidFill>
                <a:effectLst/>
                <a:uLnTx/>
                <a:uFillTx/>
                <a:ea typeface="微软雅黑" panose="020B0503020204020204" charset="-122"/>
                <a:sym typeface="汉仪旗黑-45S" panose="00020600040101010101" pitchFamily="18" charset="-122"/>
              </a:rPr>
              <a:t>，</a:t>
            </a:r>
            <a:r>
              <a:rPr kumimoji="0" lang="zh-CN" sz="1200" b="0" i="0" u="none" strike="noStrike" kern="1200" cap="none" spc="0" normalizeH="0" baseline="0" noProof="0">
                <a:ln>
                  <a:noFill/>
                </a:ln>
                <a:solidFill>
                  <a:schemeClr val="tx1">
                    <a:lumMod val="65000"/>
                    <a:lumOff val="35000"/>
                  </a:schemeClr>
                </a:solidFill>
                <a:effectLst/>
                <a:uLnTx/>
                <a:uFillTx/>
                <a:ea typeface="微软雅黑" panose="020B0503020204020204" charset="-122"/>
                <a:sym typeface="汉仪旗黑-45S" panose="00020600040101010101" pitchFamily="18" charset="-122"/>
              </a:rPr>
              <a:t>选择</a:t>
            </a:r>
            <a:r>
              <a:rPr kumimoji="0" lang="en-US" altLang="zh-CN" sz="1200" b="0" i="0" u="none" strike="noStrike" kern="1200" cap="none" spc="0" normalizeH="0" baseline="0" noProof="0">
                <a:ln>
                  <a:noFill/>
                </a:ln>
                <a:solidFill>
                  <a:schemeClr val="tx1">
                    <a:lumMod val="65000"/>
                    <a:lumOff val="35000"/>
                  </a:schemeClr>
                </a:solidFill>
                <a:effectLst/>
                <a:uLnTx/>
                <a:uFillTx/>
                <a:ea typeface="微软雅黑" panose="020B0503020204020204" charset="-122"/>
                <a:sym typeface="汉仪旗黑-45S" panose="00020600040101010101" pitchFamily="18" charset="-122"/>
              </a:rPr>
              <a:t>“</a:t>
            </a:r>
            <a:r>
              <a:rPr kumimoji="0" lang="zh-CN" altLang="en-US" sz="1200" b="0" i="0" u="none" strike="noStrike" kern="1200" cap="none" spc="0" normalizeH="0" baseline="0" noProof="0">
                <a:ln>
                  <a:noFill/>
                </a:ln>
                <a:solidFill>
                  <a:schemeClr val="tx1">
                    <a:lumMod val="65000"/>
                    <a:lumOff val="35000"/>
                  </a:schemeClr>
                </a:solidFill>
                <a:effectLst/>
                <a:uLnTx/>
                <a:uFillTx/>
                <a:ea typeface="微软雅黑" panose="020B0503020204020204" charset="-122"/>
                <a:sym typeface="汉仪旗黑-45S" panose="00020600040101010101" pitchFamily="18" charset="-122"/>
              </a:rPr>
              <a:t>热点服务</a:t>
            </a:r>
            <a:r>
              <a:rPr kumimoji="0" lang="en-US" altLang="zh-CN" sz="1200" b="0" i="0" u="none" strike="noStrike" kern="1200" cap="none" spc="0" normalizeH="0" baseline="0" noProof="0">
                <a:ln>
                  <a:noFill/>
                </a:ln>
                <a:solidFill>
                  <a:schemeClr val="tx1">
                    <a:lumMod val="65000"/>
                    <a:lumOff val="35000"/>
                  </a:schemeClr>
                </a:solidFill>
                <a:effectLst/>
                <a:uLnTx/>
                <a:uFillTx/>
                <a:ea typeface="微软雅黑" panose="020B0503020204020204" charset="-122"/>
                <a:sym typeface="汉仪旗黑-45S" panose="00020600040101010101" pitchFamily="18" charset="-122"/>
              </a:rPr>
              <a:t>”——“</a:t>
            </a:r>
            <a:r>
              <a:rPr kumimoji="0" lang="zh-CN" altLang="en-US" sz="1200" b="0" i="0" u="none" strike="noStrike" kern="1200" cap="none" spc="0" normalizeH="0" baseline="0" noProof="0">
                <a:ln>
                  <a:noFill/>
                </a:ln>
                <a:solidFill>
                  <a:schemeClr val="tx1">
                    <a:lumMod val="65000"/>
                    <a:lumOff val="35000"/>
                  </a:schemeClr>
                </a:solidFill>
                <a:effectLst/>
                <a:uLnTx/>
                <a:uFillTx/>
                <a:ea typeface="微软雅黑" panose="020B0503020204020204" charset="-122"/>
                <a:sym typeface="汉仪旗黑-45S" panose="00020600040101010101" pitchFamily="18" charset="-122"/>
              </a:rPr>
              <a:t>科技型中小企业评价</a:t>
            </a:r>
            <a:r>
              <a:rPr kumimoji="0" lang="en-US" altLang="zh-CN" sz="1200" b="0" i="0" u="none" strike="noStrike" kern="1200" cap="none" spc="0" normalizeH="0" baseline="0" noProof="0">
                <a:ln>
                  <a:noFill/>
                </a:ln>
                <a:solidFill>
                  <a:schemeClr val="tx1">
                    <a:lumMod val="65000"/>
                    <a:lumOff val="35000"/>
                  </a:schemeClr>
                </a:solidFill>
                <a:effectLst/>
                <a:uLnTx/>
                <a:uFillTx/>
                <a:ea typeface="微软雅黑" panose="020B0503020204020204" charset="-122"/>
                <a:sym typeface="汉仪旗黑-45S" panose="00020600040101010101" pitchFamily="18" charset="-122"/>
              </a:rPr>
              <a:t>”</a:t>
            </a:r>
            <a:r>
              <a:rPr kumimoji="0" lang="zh-CN" altLang="en-US" sz="1200" b="0" i="0" u="none" strike="noStrike" kern="1200" cap="none" spc="0" normalizeH="0" baseline="0" noProof="0">
                <a:ln>
                  <a:noFill/>
                </a:ln>
                <a:solidFill>
                  <a:schemeClr val="tx1">
                    <a:lumMod val="65000"/>
                    <a:lumOff val="35000"/>
                  </a:schemeClr>
                </a:solidFill>
                <a:effectLst/>
                <a:uLnTx/>
                <a:uFillTx/>
                <a:ea typeface="微软雅黑" panose="020B0503020204020204" charset="-122"/>
                <a:sym typeface="汉仪旗黑-45S" panose="00020600040101010101" pitchFamily="18" charset="-122"/>
              </a:rPr>
              <a:t>，点击</a:t>
            </a:r>
            <a:r>
              <a:rPr kumimoji="0" lang="en-US" altLang="zh-CN" sz="1200" b="0" i="0" u="none" strike="noStrike" kern="1200" cap="none" spc="0" normalizeH="0" baseline="0" noProof="0">
                <a:ln>
                  <a:noFill/>
                </a:ln>
                <a:solidFill>
                  <a:schemeClr val="tx1">
                    <a:lumMod val="65000"/>
                    <a:lumOff val="35000"/>
                  </a:schemeClr>
                </a:solidFill>
                <a:effectLst/>
                <a:uLnTx/>
                <a:uFillTx/>
                <a:ea typeface="微软雅黑" panose="020B0503020204020204" charset="-122"/>
                <a:sym typeface="汉仪旗黑-45S" panose="00020600040101010101" pitchFamily="18" charset="-122"/>
              </a:rPr>
              <a:t>“</a:t>
            </a:r>
            <a:r>
              <a:rPr kumimoji="0" lang="zh-CN" altLang="en-US" sz="1200" b="0" i="0" u="none" strike="noStrike" kern="1200" cap="none" spc="0" normalizeH="0" baseline="0" noProof="0">
                <a:ln>
                  <a:noFill/>
                </a:ln>
                <a:solidFill>
                  <a:schemeClr val="tx1">
                    <a:lumMod val="65000"/>
                    <a:lumOff val="35000"/>
                  </a:schemeClr>
                </a:solidFill>
                <a:effectLst/>
                <a:uLnTx/>
                <a:uFillTx/>
                <a:ea typeface="微软雅黑" panose="020B0503020204020204" charset="-122"/>
                <a:sym typeface="汉仪旗黑-45S" panose="00020600040101010101" pitchFamily="18" charset="-122"/>
              </a:rPr>
              <a:t>办理入口</a:t>
            </a:r>
            <a:r>
              <a:rPr kumimoji="0" lang="en-US" altLang="zh-CN" sz="1200" b="0" i="0" u="none" strike="noStrike" kern="1200" cap="none" spc="0" normalizeH="0" baseline="0" noProof="0">
                <a:ln>
                  <a:noFill/>
                </a:ln>
                <a:solidFill>
                  <a:schemeClr val="tx1">
                    <a:lumMod val="65000"/>
                    <a:lumOff val="35000"/>
                  </a:schemeClr>
                </a:solidFill>
                <a:effectLst/>
                <a:uLnTx/>
                <a:uFillTx/>
                <a:ea typeface="微软雅黑" panose="020B0503020204020204" charset="-122"/>
                <a:sym typeface="汉仪旗黑-45S" panose="00020600040101010101" pitchFamily="18" charset="-122"/>
              </a:rPr>
              <a:t>”</a:t>
            </a:r>
            <a:r>
              <a:rPr kumimoji="0" lang="zh-CN" altLang="en-US" sz="1200" b="0" i="0" u="none" strike="noStrike" kern="1200" cap="none" spc="0" normalizeH="0" baseline="0" noProof="0">
                <a:ln>
                  <a:noFill/>
                </a:ln>
                <a:solidFill>
                  <a:schemeClr val="tx1">
                    <a:lumMod val="65000"/>
                    <a:lumOff val="35000"/>
                  </a:schemeClr>
                </a:solidFill>
                <a:effectLst/>
                <a:uLnTx/>
                <a:uFillTx/>
                <a:ea typeface="微软雅黑" panose="020B0503020204020204" charset="-122"/>
                <a:sym typeface="汉仪旗黑-45S" panose="00020600040101010101" pitchFamily="18" charset="-122"/>
              </a:rPr>
              <a:t>登录办理。</a:t>
            </a:r>
            <a:endParaRPr kumimoji="0" lang="zh-CN" altLang="en-US" sz="1200" b="0" i="0" u="none" strike="noStrike" kern="1200" cap="none" spc="0" normalizeH="0" baseline="0" noProof="0">
              <a:ln>
                <a:noFill/>
              </a:ln>
              <a:solidFill>
                <a:schemeClr val="tx1">
                  <a:lumMod val="65000"/>
                  <a:lumOff val="35000"/>
                </a:schemeClr>
              </a:solidFill>
              <a:effectLst/>
              <a:uLnTx/>
              <a:uFillTx/>
              <a:latin typeface="Times New Roman" panose="02020603050405020304" charset="0"/>
              <a:ea typeface="微软雅黑" panose="020B0503020204020204" charset="-122"/>
              <a:cs typeface="Times New Roman" panose="02020603050405020304" charset="0"/>
              <a:sym typeface="汉仪旗黑-45S" panose="00020600040101010101" pitchFamily="18" charset="-122"/>
            </a:endParaRPr>
          </a:p>
        </p:txBody>
      </p:sp>
      <p:sp>
        <p:nvSpPr>
          <p:cNvPr id="3" name="文本框 2"/>
          <p:cNvSpPr txBox="1"/>
          <p:nvPr/>
        </p:nvSpPr>
        <p:spPr>
          <a:xfrm>
            <a:off x="1229995" y="765810"/>
            <a:ext cx="2019300" cy="460375"/>
          </a:xfrm>
          <a:prstGeom prst="rect">
            <a:avLst/>
          </a:prstGeom>
          <a:noFill/>
        </p:spPr>
        <p:txBody>
          <a:bodyPr wrap="none" rtlCol="0" anchor="t">
            <a:spAutoFit/>
          </a:bodyPr>
          <a:p>
            <a:r>
              <a:rPr lang="zh-CN" sz="2400" b="1" kern="0">
                <a:solidFill>
                  <a:srgbClr val="31809F"/>
                </a:solidFill>
                <a:latin typeface="汉仪旗黑-45S" panose="00020600040101010101" pitchFamily="18" charset="-122"/>
                <a:ea typeface="汉仪雅酷黑 65W"/>
                <a:sym typeface="汉仪旗黑-45S" panose="00020600040101010101" pitchFamily="18" charset="-122"/>
              </a:rPr>
              <a:t>一、注册登记</a:t>
            </a:r>
            <a:endParaRPr lang="zh-CN" b="1" kern="0">
              <a:solidFill>
                <a:srgbClr val="31809F"/>
              </a:solidFill>
              <a:latin typeface="Times New Roman" panose="02020603050405020304" charset="0"/>
              <a:ea typeface="汉仪雅酷黑 65W"/>
              <a:cs typeface="Times New Roman" panose="02020603050405020304" charset="0"/>
              <a:sym typeface="汉仪旗黑-45S" panose="00020600040101010101" pitchFamily="18" charset="-122"/>
            </a:endParaRPr>
          </a:p>
        </p:txBody>
      </p:sp>
      <p:sp>
        <p:nvSpPr>
          <p:cNvPr id="4" name="文本框 3"/>
          <p:cNvSpPr txBox="1"/>
          <p:nvPr/>
        </p:nvSpPr>
        <p:spPr>
          <a:xfrm>
            <a:off x="1229995" y="2226310"/>
            <a:ext cx="2019300" cy="460375"/>
          </a:xfrm>
          <a:prstGeom prst="rect">
            <a:avLst/>
          </a:prstGeom>
          <a:noFill/>
        </p:spPr>
        <p:txBody>
          <a:bodyPr wrap="none" rtlCol="0" anchor="t">
            <a:spAutoFit/>
          </a:bodyPr>
          <a:p>
            <a:r>
              <a:rPr lang="zh-CN" sz="2400" b="1" kern="0">
                <a:solidFill>
                  <a:srgbClr val="31809F"/>
                </a:solidFill>
                <a:latin typeface="汉仪旗黑-45S" panose="00020600040101010101" pitchFamily="18" charset="-122"/>
                <a:ea typeface="汉仪雅酷黑 65W"/>
                <a:sym typeface="汉仪旗黑-45S" panose="00020600040101010101" pitchFamily="18" charset="-122"/>
              </a:rPr>
              <a:t>二、自主评价</a:t>
            </a:r>
            <a:endParaRPr lang="zh-CN" b="1" kern="0">
              <a:solidFill>
                <a:srgbClr val="31809F"/>
              </a:solidFill>
              <a:latin typeface="Times New Roman" panose="02020603050405020304" charset="0"/>
              <a:ea typeface="汉仪雅酷黑 65W"/>
              <a:cs typeface="Times New Roman" panose="02020603050405020304" charset="0"/>
              <a:sym typeface="汉仪旗黑-45S" panose="00020600040101010101" pitchFamily="18" charset="-122"/>
            </a:endParaRPr>
          </a:p>
        </p:txBody>
      </p:sp>
      <p:sp>
        <p:nvSpPr>
          <p:cNvPr id="6" name="矩形 5"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1229995" y="2821305"/>
            <a:ext cx="7702550" cy="645160"/>
          </a:xfrm>
          <a:prstGeom prst="rect">
            <a:avLst/>
          </a:prstGeom>
        </p:spPr>
        <p:txBody>
          <a:bodyPr wrap="square">
            <a:spAutoFit/>
          </a:bodyPr>
          <a:p>
            <a:pPr marL="0" marR="0" lvl="0" indent="0" defTabSz="685800" rtl="0" eaLnBrk="1" fontAlgn="base" latinLnBrk="0" hangingPunct="1">
              <a:lnSpc>
                <a:spcPct val="150000"/>
              </a:lnSpc>
              <a:spcBef>
                <a:spcPct val="0"/>
              </a:spcBef>
              <a:spcAft>
                <a:spcPct val="0"/>
              </a:spcAft>
              <a:buClrTx/>
              <a:buSzTx/>
              <a:buFontTx/>
              <a:buNone/>
              <a:defRPr/>
            </a:pPr>
            <a:r>
              <a:rPr kumimoji="0" lang="zh-CN" sz="1200" b="0" i="0" u="none" strike="noStrike" kern="1200" cap="none" spc="0" normalizeH="0" baseline="0" noProof="0">
                <a:ln>
                  <a:noFill/>
                </a:ln>
                <a:solidFill>
                  <a:schemeClr val="tx1">
                    <a:lumMod val="65000"/>
                    <a:lumOff val="35000"/>
                  </a:schemeClr>
                </a:solidFill>
                <a:effectLst/>
                <a:uLnTx/>
                <a:uFillTx/>
                <a:ea typeface="微软雅黑" panose="020B0503020204020204" charset="-122"/>
                <a:sym typeface="汉仪旗黑-45S" panose="00020600040101010101" pitchFamily="18" charset="-122"/>
              </a:rPr>
              <a:t>在企业提交注册登记信息之后，可填写企业评价信息表。点击系统左侧【评价信息】，进入企业评价信息表页面。点击【新增评价信息表】，进入科技型中小企业填报说明，并填报</a:t>
            </a:r>
            <a:r>
              <a:rPr lang="zh-CN" sz="1200" noProof="0">
                <a:ln>
                  <a:noFill/>
                </a:ln>
                <a:solidFill>
                  <a:schemeClr val="tx1">
                    <a:lumMod val="65000"/>
                    <a:lumOff val="35000"/>
                  </a:schemeClr>
                </a:solidFill>
                <a:effectLst/>
                <a:uLnTx/>
                <a:uFillTx/>
                <a:ea typeface="微软雅黑" panose="020B0503020204020204" charset="-122"/>
                <a:sym typeface="汉仪旗黑-45S" panose="00020600040101010101" pitchFamily="18" charset="-122"/>
              </a:rPr>
              <a:t>企业评价信息主要数据。</a:t>
            </a:r>
            <a:endParaRPr kumimoji="0" lang="zh-CN" sz="1200" b="0" i="0" u="none" strike="noStrike" kern="1200" cap="none" spc="0" normalizeH="0" baseline="0" noProof="0">
              <a:ln>
                <a:noFill/>
              </a:ln>
              <a:solidFill>
                <a:schemeClr val="tx1">
                  <a:lumMod val="65000"/>
                  <a:lumOff val="35000"/>
                </a:schemeClr>
              </a:solidFill>
              <a:effectLst/>
              <a:uLnTx/>
              <a:uFillTx/>
              <a:ea typeface="微软雅黑" panose="020B0503020204020204" charset="-122"/>
              <a:sym typeface="汉仪旗黑-45S" panose="00020600040101010101" pitchFamily="18" charset="-122"/>
            </a:endParaRPr>
          </a:p>
        </p:txBody>
      </p:sp>
      <p:sp>
        <p:nvSpPr>
          <p:cNvPr id="7" name="文本框 6"/>
          <p:cNvSpPr txBox="1"/>
          <p:nvPr/>
        </p:nvSpPr>
        <p:spPr>
          <a:xfrm>
            <a:off x="1229995" y="3686810"/>
            <a:ext cx="2019300" cy="460375"/>
          </a:xfrm>
          <a:prstGeom prst="rect">
            <a:avLst/>
          </a:prstGeom>
          <a:noFill/>
        </p:spPr>
        <p:txBody>
          <a:bodyPr wrap="none" rtlCol="0" anchor="t">
            <a:spAutoFit/>
          </a:bodyPr>
          <a:p>
            <a:r>
              <a:rPr lang="zh-CN" sz="2400" b="1" kern="0">
                <a:solidFill>
                  <a:srgbClr val="31809F"/>
                </a:solidFill>
                <a:latin typeface="汉仪旗黑-45S" panose="00020600040101010101" pitchFamily="18" charset="-122"/>
                <a:ea typeface="汉仪雅酷黑 65W"/>
                <a:sym typeface="汉仪旗黑-45S" panose="00020600040101010101" pitchFamily="18" charset="-122"/>
              </a:rPr>
              <a:t>三、信息确认</a:t>
            </a:r>
            <a:endParaRPr lang="zh-CN" b="1" kern="0">
              <a:solidFill>
                <a:srgbClr val="31809F"/>
              </a:solidFill>
              <a:latin typeface="Times New Roman" panose="02020603050405020304" charset="0"/>
              <a:ea typeface="汉仪雅酷黑 65W"/>
              <a:cs typeface="Times New Roman" panose="02020603050405020304" charset="0"/>
              <a:sym typeface="汉仪旗黑-45S" panose="00020600040101010101" pitchFamily="18" charset="-122"/>
            </a:endParaRPr>
          </a:p>
        </p:txBody>
      </p:sp>
      <p:sp>
        <p:nvSpPr>
          <p:cNvPr id="8" name="矩形 7"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1164590" y="4208780"/>
            <a:ext cx="7702550" cy="368300"/>
          </a:xfrm>
          <a:prstGeom prst="rect">
            <a:avLst/>
          </a:prstGeom>
        </p:spPr>
        <p:txBody>
          <a:bodyPr wrap="square">
            <a:spAutoFit/>
          </a:bodyPr>
          <a:p>
            <a:pPr marL="0" marR="0" lvl="0" indent="0" defTabSz="685800" rtl="0" eaLnBrk="1" fontAlgn="base" latinLnBrk="0" hangingPunct="1">
              <a:lnSpc>
                <a:spcPct val="150000"/>
              </a:lnSpc>
              <a:spcBef>
                <a:spcPct val="0"/>
              </a:spcBef>
              <a:spcAft>
                <a:spcPct val="0"/>
              </a:spcAft>
              <a:buClrTx/>
              <a:buSzTx/>
              <a:buFontTx/>
              <a:buNone/>
              <a:defRPr/>
            </a:pPr>
            <a:r>
              <a:rPr kumimoji="0" lang="zh-CN" sz="1200" b="0" i="0" u="none" strike="noStrike" kern="1200" cap="none" spc="0" normalizeH="0" baseline="0" noProof="0">
                <a:ln>
                  <a:noFill/>
                </a:ln>
                <a:solidFill>
                  <a:schemeClr val="tx1">
                    <a:lumMod val="65000"/>
                    <a:lumOff val="35000"/>
                  </a:schemeClr>
                </a:solidFill>
                <a:effectLst/>
                <a:uLnTx/>
                <a:uFillTx/>
                <a:ea typeface="微软雅黑" panose="020B0503020204020204" charset="-122"/>
                <a:sym typeface="汉仪旗黑-45S" panose="00020600040101010101" pitchFamily="18" charset="-122"/>
              </a:rPr>
              <a:t>《信息表》内容完整且符合要求的，由评价机构确认通过，在线提交至省级科技主管部门。</a:t>
            </a:r>
            <a:endParaRPr kumimoji="0" lang="zh-CN" sz="1200" b="0" i="0" u="none" strike="noStrike" kern="1200" cap="none" spc="0" normalizeH="0" baseline="0" noProof="0">
              <a:ln>
                <a:noFill/>
              </a:ln>
              <a:solidFill>
                <a:schemeClr val="tx1">
                  <a:lumMod val="65000"/>
                  <a:lumOff val="35000"/>
                </a:schemeClr>
              </a:solidFill>
              <a:effectLst/>
              <a:uLnTx/>
              <a:uFillTx/>
              <a:ea typeface="微软雅黑" panose="020B0503020204020204" charset="-122"/>
              <a:sym typeface="汉仪旗黑-45S" panose="00020600040101010101" pitchFamily="18" charset="-122"/>
            </a:endParaRPr>
          </a:p>
        </p:txBody>
      </p:sp>
      <p:sp>
        <p:nvSpPr>
          <p:cNvPr id="9" name="左弧形箭头 8"/>
          <p:cNvSpPr/>
          <p:nvPr/>
        </p:nvSpPr>
        <p:spPr>
          <a:xfrm>
            <a:off x="302895" y="1071880"/>
            <a:ext cx="631825" cy="129349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0" name="左弧形箭头 9"/>
          <p:cNvSpPr/>
          <p:nvPr/>
        </p:nvSpPr>
        <p:spPr>
          <a:xfrm>
            <a:off x="302895" y="2743200"/>
            <a:ext cx="631825" cy="129349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Tree>
  </p:cSld>
  <p:clrMapOvr>
    <a:masterClrMapping/>
  </p:clrMapOvr>
</p:sld>
</file>

<file path=ppt/theme/theme1.xml><?xml version="1.0" encoding="utf-8"?>
<a:theme xmlns:a="http://schemas.openxmlformats.org/drawingml/2006/main" name="1_Office 主题​​">
  <a:themeElements>
    <a:clrScheme name="自定义 681">
      <a:dk1>
        <a:sysClr val="windowText" lastClr="000000"/>
      </a:dk1>
      <a:lt1>
        <a:sysClr val="window" lastClr="FFFFFF"/>
      </a:lt1>
      <a:dk2>
        <a:srgbClr val="EEF2F5"/>
      </a:dk2>
      <a:lt2>
        <a:srgbClr val="E7E6E6"/>
      </a:lt2>
      <a:accent1>
        <a:srgbClr val="77BAD5"/>
      </a:accent1>
      <a:accent2>
        <a:srgbClr val="29323F"/>
      </a:accent2>
      <a:accent3>
        <a:srgbClr val="A5A5A5"/>
      </a:accent3>
      <a:accent4>
        <a:srgbClr val="FFC000"/>
      </a:accent4>
      <a:accent5>
        <a:srgbClr val="4472C4"/>
      </a:accent5>
      <a:accent6>
        <a:srgbClr val="70AD47"/>
      </a:accent6>
      <a:hlink>
        <a:srgbClr val="000000"/>
      </a:hlink>
      <a:folHlink>
        <a:srgbClr val="954F72"/>
      </a:folHlink>
    </a:clrScheme>
    <a:fontScheme name="3汉仪雅酷黑 65W">
      <a:majorFont>
        <a:latin typeface="Century Gothic"/>
        <a:ea typeface="汉仪雅酷黑 65W"/>
        <a:cs typeface=""/>
      </a:majorFont>
      <a:minorFont>
        <a:latin typeface="Calibri Light"/>
        <a:ea typeface="汉仪旗黑-45S"/>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3445</Words>
  <Application>WPS 演示</Application>
  <PresentationFormat>全屏显示(16:9)</PresentationFormat>
  <Paragraphs>214</Paragraphs>
  <Slides>25</Slides>
  <Notes>7</Notes>
  <HiddenSlides>1</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25</vt:i4>
      </vt:variant>
    </vt:vector>
  </HeadingPairs>
  <TitlesOfParts>
    <vt:vector size="41" baseType="lpstr">
      <vt:lpstr>Arial</vt:lpstr>
      <vt:lpstr>宋体</vt:lpstr>
      <vt:lpstr>Wingdings</vt:lpstr>
      <vt:lpstr>Calibri Light</vt:lpstr>
      <vt:lpstr>汉仪旗黑-45S</vt:lpstr>
      <vt:lpstr>汉仪旗黑-45S</vt:lpstr>
      <vt:lpstr>汉仪雅酷黑 65W</vt:lpstr>
      <vt:lpstr>Times New Roman</vt:lpstr>
      <vt:lpstr>微软雅黑</vt:lpstr>
      <vt:lpstr>微软雅黑 Light</vt:lpstr>
      <vt:lpstr>黑体</vt:lpstr>
      <vt:lpstr>Arial Unicode MS</vt:lpstr>
      <vt:lpstr>Century Gothic</vt:lpstr>
      <vt:lpstr>等线</vt:lpstr>
      <vt:lpstr>汉仪雅酷黑 65W</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哒哒 熊猫</dc:creator>
  <cp:lastModifiedBy>qinlei</cp:lastModifiedBy>
  <cp:revision>92</cp:revision>
  <dcterms:created xsi:type="dcterms:W3CDTF">2023-02-27T01:05:00Z</dcterms:created>
  <dcterms:modified xsi:type="dcterms:W3CDTF">2023-02-28T06:08:07Z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2052-11.8.2.8053</vt:lpwstr>
  </property>
  <property fmtid="{D5CDD505-2E9C-101B-9397-08002B2CF9AE}" pid="3" name="KSOTemplateUUID">
    <vt:lpwstr>v1.0_mb_kVI+huYmXctLYy3JCHjdMQ==</vt:lpwstr>
  </property>
  <property fmtid="{D5CDD505-2E9C-101B-9397-08002B2CF9AE}" pid="4" name="ICV">
    <vt:lpwstr>65B8CD284C26466AB0885D252764D678</vt:lpwstr>
  </property>
  <property fmtid="{D5CDD505-2E9C-101B-9397-08002B2CF9AE}" pid="5" name="commondata">
    <vt:lpwstr>eyJjb3VudCI6MSwiaGRpZCI6IjI2NjIxZjU3OGQxOWQzYTQ2NjQ2NzcwMGE4YjBiNDU2IiwidXNlckNvdW50IjoxfQ==</vt:lpwstr>
  </property>
</Properties>
</file>